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4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2" r:id="rId36"/>
    <p:sldId id="290" r:id="rId37"/>
    <p:sldId id="291" r:id="rId38"/>
    <p:sldId id="294" r:id="rId39"/>
    <p:sldId id="293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lia Lesina" initials="YL" lastIdx="1" clrIdx="0">
    <p:extLst>
      <p:ext uri="{19B8F6BF-5375-455C-9EA6-DF929625EA0E}">
        <p15:presenceInfo xmlns:p15="http://schemas.microsoft.com/office/powerpoint/2012/main" userId="f96471aa702369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12CCE-6388-4815-AB1D-D1AD97D76F06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28447-5880-4E5E-B0EC-1620AF5CD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44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07BE-1334-4AAD-A6F6-290F67400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4C599C-633A-4549-95E8-ABAF49366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10C0B-15AC-4162-A15F-41E556F7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2EEDC-301E-4A34-A8F3-B5E2AB9B2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DFC23-1E94-4B3A-90C3-71256230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8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DFB99-69E1-4B6C-ACB3-B6745FBB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6F71F-3237-409A-B7DA-5ADF387B7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2406C-D6A1-4AC2-B321-9208B9CC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2A867-7837-4079-96A5-62EC3A975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8EFE2-29BC-4D51-AD7E-85228123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2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745D9-BEA2-4563-8426-1C1D22938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6F91D-945F-42D8-BA04-2BF8B6AFA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F3387-5C1B-4F60-8804-54309D116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E4931-0C4D-44D5-9027-C68C025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416BC-8F01-4985-831C-91B19838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5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A6D5-2F1C-43EF-B851-B629B93F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95339-4092-41E9-8356-9A5A52FB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739DB-ECF6-4055-A3CB-1EBF0B18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23541-7012-443F-BFBA-9A634F9F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05F37-0995-485B-AAEE-82E5B8FA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38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FB15-C310-488C-8A2F-8B41A72A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23AD9-ADED-4A59-8D12-337497514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A6C4-BD16-40B0-ACA2-E1D150F8F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E32BC-C5B0-4E46-8F3F-60435C06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9A5A2-E510-4744-B875-DB593E28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65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21CF-BF5B-419F-96BA-4D2B861A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F8FB3-5481-4D20-9B07-7D761BECC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4EC64-1F80-4E5F-910C-46C4A1360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50791-A6C3-4700-86F9-9BFF1F98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3C619-2B14-4D0F-A50E-D0559051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0C993-113B-44A2-933A-1D90DD97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7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079C-4D30-4104-B473-9A9DBD55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B0DFA-1BD9-4BF9-8C05-177B8CB0F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E8CCD-B854-45D1-BE02-DAF71B661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AE28F-4F3B-44F6-8106-799D50BAC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9DCEB-AA09-4505-B630-657701D68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50833-3468-484D-AC2D-C676617A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B9982-0B62-44EB-B89D-92A913D5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FCE31-8A64-4D80-ADCB-A8DD4494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1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E676-207E-4F7E-A574-1FD0903A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404CF-C255-44D1-A242-529F8FCB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9D1A7-913F-4FDA-9E95-D3EFAB50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DBD53-7C7E-45AD-B30F-5E0DC304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FFBC17-7700-4705-AFF3-3F18A326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2E3A5-C971-4AD4-B42A-827FF753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768B1-207F-4493-A021-4078E8332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7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0814-5194-485F-BFF8-2D0BB78E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D4630-563B-432C-B876-533B0D1F2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369B2-E62C-49E2-BD59-5542D4AB4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E718B-5F9E-4BFC-A4C2-4BE3D3BB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00A43-5753-490E-BF12-29B49029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DEAFC-FD26-49E6-9CF6-A68264F1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4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FA297-ACCB-4BE5-8D70-EBBFB164A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B8D96-02FE-4E76-BBCB-67ADB5B23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76F2F-0917-4197-9CEA-2BD6B149C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74178-BBAB-4180-BA0A-07B544025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790DF-0CBF-491E-8356-77315CDD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20478-1844-47CF-ABEB-629E1F39B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DCB11C-3A4F-4FAB-867E-F73002D2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9F1C1-3098-47CF-8B61-A54876E1A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00A7B-812C-43C9-AAEA-2279B4DA6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29B8-9BE0-4429-B001-06FCCFE83E2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141B-CA0F-4B6F-AA14-0AA181447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62EB2-FE06-46A2-90A9-E92FB4423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69FF0-FDC5-4C12-B601-ED2C65EE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9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jv39j6/articles/zcsjqty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i-5_House" TargetMode="Externa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jv39j6/articles/zgqpk2p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youtube.com/watch?v=OVItzLoovL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bbc.co.uk/bitesize/topics/zjv39j6/articles/zcsjqty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7.png"/><Relationship Id="rId5" Type="http://schemas.openxmlformats.org/officeDocument/2006/relationships/image" Target="../media/image2.png"/><Relationship Id="rId10" Type="http://schemas.openxmlformats.org/officeDocument/2006/relationships/image" Target="../media/image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microsoft.com/office/2007/relationships/hdphoto" Target="../media/hdphoto7.wdp"/><Relationship Id="rId18" Type="http://schemas.microsoft.com/office/2007/relationships/hdphoto" Target="../media/hdphoto9.wdp"/><Relationship Id="rId3" Type="http://schemas.microsoft.com/office/2007/relationships/hdphoto" Target="../media/hdphoto2.wdp"/><Relationship Id="rId21" Type="http://schemas.openxmlformats.org/officeDocument/2006/relationships/image" Target="../media/image28.png"/><Relationship Id="rId7" Type="http://schemas.microsoft.com/office/2007/relationships/hdphoto" Target="../media/hdphoto4.wdp"/><Relationship Id="rId12" Type="http://schemas.openxmlformats.org/officeDocument/2006/relationships/image" Target="../media/image23.png"/><Relationship Id="rId17" Type="http://schemas.openxmlformats.org/officeDocument/2006/relationships/image" Target="../media/image26.png"/><Relationship Id="rId2" Type="http://schemas.openxmlformats.org/officeDocument/2006/relationships/image" Target="../media/image18.png"/><Relationship Id="rId16" Type="http://schemas.openxmlformats.org/officeDocument/2006/relationships/image" Target="../media/image25.png"/><Relationship Id="rId20" Type="http://schemas.microsoft.com/office/2007/relationships/hdphoto" Target="../media/hdphoto10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5" Type="http://schemas.microsoft.com/office/2007/relationships/hdphoto" Target="../media/hdphoto8.wdp"/><Relationship Id="rId10" Type="http://schemas.openxmlformats.org/officeDocument/2006/relationships/image" Target="../media/image22.png"/><Relationship Id="rId19" Type="http://schemas.openxmlformats.org/officeDocument/2006/relationships/image" Target="../media/image27.png"/><Relationship Id="rId4" Type="http://schemas.openxmlformats.org/officeDocument/2006/relationships/image" Target="../media/image19.png"/><Relationship Id="rId9" Type="http://schemas.microsoft.com/office/2007/relationships/hdphoto" Target="../media/hdphoto5.wdp"/><Relationship Id="rId14" Type="http://schemas.openxmlformats.org/officeDocument/2006/relationships/image" Target="../media/image24.png"/><Relationship Id="rId22" Type="http://schemas.microsoft.com/office/2007/relationships/hdphoto" Target="../media/hdphoto1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2726B8-33CE-45EE-BFAF-737BA3699F03}"/>
              </a:ext>
            </a:extLst>
          </p:cNvPr>
          <p:cNvSpPr txBox="1"/>
          <p:nvPr/>
        </p:nvSpPr>
        <p:spPr>
          <a:xfrm>
            <a:off x="4270821" y="2171700"/>
            <a:ext cx="365035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/>
              <a:t>Year 2</a:t>
            </a:r>
          </a:p>
          <a:p>
            <a:endParaRPr lang="en-GB" sz="3600" b="1" dirty="0"/>
          </a:p>
          <a:p>
            <a:pPr algn="ctr"/>
            <a:r>
              <a:rPr lang="en-GB" sz="3600" b="1" dirty="0"/>
              <a:t>2D and 3D Shapes</a:t>
            </a:r>
          </a:p>
          <a:p>
            <a:pPr algn="ctr"/>
            <a:r>
              <a:rPr lang="en-GB" sz="3200" dirty="0"/>
              <a:t>Monday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05072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16E332-FF81-437C-8AA7-5EAC0A318C28}"/>
              </a:ext>
            </a:extLst>
          </p:cNvPr>
          <p:cNvSpPr txBox="1"/>
          <p:nvPr/>
        </p:nvSpPr>
        <p:spPr>
          <a:xfrm>
            <a:off x="809625" y="1200978"/>
            <a:ext cx="5520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Here are some examples of the repeating patterns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590B0AB1-AD70-4387-80A5-36673F4BCA9A}"/>
              </a:ext>
            </a:extLst>
          </p:cNvPr>
          <p:cNvSpPr/>
          <p:nvPr/>
        </p:nvSpPr>
        <p:spPr>
          <a:xfrm>
            <a:off x="1237158" y="2194506"/>
            <a:ext cx="1044000" cy="936000"/>
          </a:xfrm>
          <a:prstGeom prst="diamond">
            <a:avLst/>
          </a:prstGeom>
          <a:solidFill>
            <a:srgbClr val="3399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C20F923-184B-4E54-914C-6F8FB71C3131}"/>
              </a:ext>
            </a:extLst>
          </p:cNvPr>
          <p:cNvSpPr/>
          <p:nvPr/>
        </p:nvSpPr>
        <p:spPr>
          <a:xfrm>
            <a:off x="2674939" y="2158143"/>
            <a:ext cx="1044000" cy="936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51672F10-7608-41A8-99F7-D55BA9ACF565}"/>
              </a:ext>
            </a:extLst>
          </p:cNvPr>
          <p:cNvSpPr/>
          <p:nvPr/>
        </p:nvSpPr>
        <p:spPr>
          <a:xfrm>
            <a:off x="4033553" y="2158143"/>
            <a:ext cx="1044000" cy="936000"/>
          </a:xfrm>
          <a:prstGeom prst="diamond">
            <a:avLst/>
          </a:prstGeom>
          <a:solidFill>
            <a:srgbClr val="3399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416A42-8017-4272-9EBD-726D7D1EA8FF}"/>
              </a:ext>
            </a:extLst>
          </p:cNvPr>
          <p:cNvSpPr/>
          <p:nvPr/>
        </p:nvSpPr>
        <p:spPr>
          <a:xfrm>
            <a:off x="5392167" y="2134103"/>
            <a:ext cx="1044000" cy="936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DC0FC607-80AA-44ED-9260-0A49ACACD72C}"/>
              </a:ext>
            </a:extLst>
          </p:cNvPr>
          <p:cNvSpPr/>
          <p:nvPr/>
        </p:nvSpPr>
        <p:spPr>
          <a:xfrm>
            <a:off x="6859149" y="2134103"/>
            <a:ext cx="1044000" cy="936000"/>
          </a:xfrm>
          <a:prstGeom prst="diamond">
            <a:avLst/>
          </a:prstGeom>
          <a:solidFill>
            <a:srgbClr val="3399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7E1450-87BF-4D41-B310-596472888064}"/>
              </a:ext>
            </a:extLst>
          </p:cNvPr>
          <p:cNvSpPr txBox="1"/>
          <p:nvPr/>
        </p:nvSpPr>
        <p:spPr>
          <a:xfrm>
            <a:off x="458956" y="2340493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1.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2F26E9-491F-4CFE-9F1D-9C38B3B3EC70}"/>
              </a:ext>
            </a:extLst>
          </p:cNvPr>
          <p:cNvSpPr/>
          <p:nvPr/>
        </p:nvSpPr>
        <p:spPr>
          <a:xfrm>
            <a:off x="458956" y="4820704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AFC79A-1092-4B6C-911B-BA0E107A5DA7}"/>
              </a:ext>
            </a:extLst>
          </p:cNvPr>
          <p:cNvSpPr txBox="1"/>
          <p:nvPr/>
        </p:nvSpPr>
        <p:spPr>
          <a:xfrm>
            <a:off x="458956" y="339625"/>
            <a:ext cx="1414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</a:rPr>
              <a:t>Challenge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40DAFF-B4FD-450A-9ED7-BCD882B2A690}"/>
              </a:ext>
            </a:extLst>
          </p:cNvPr>
          <p:cNvSpPr/>
          <p:nvPr/>
        </p:nvSpPr>
        <p:spPr>
          <a:xfrm>
            <a:off x="1237158" y="4735065"/>
            <a:ext cx="1437781" cy="6944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10DEEE-00A7-46C4-9312-D27389B94194}"/>
              </a:ext>
            </a:extLst>
          </p:cNvPr>
          <p:cNvSpPr/>
          <p:nvPr/>
        </p:nvSpPr>
        <p:spPr>
          <a:xfrm>
            <a:off x="3009900" y="4659177"/>
            <a:ext cx="819150" cy="77038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D7F8D8F-E7C7-4837-9D5F-3EC8C1E536C1}"/>
              </a:ext>
            </a:extLst>
          </p:cNvPr>
          <p:cNvSpPr/>
          <p:nvPr/>
        </p:nvSpPr>
        <p:spPr>
          <a:xfrm>
            <a:off x="4200525" y="4564239"/>
            <a:ext cx="1123950" cy="865323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AFB7B4-902E-4BF5-9AA2-F4C8B3F1E5A2}"/>
              </a:ext>
            </a:extLst>
          </p:cNvPr>
          <p:cNvSpPr/>
          <p:nvPr/>
        </p:nvSpPr>
        <p:spPr>
          <a:xfrm>
            <a:off x="5717276" y="4659177"/>
            <a:ext cx="1437781" cy="6944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9F4DBB6-E598-4EC1-9A17-6EE9D5FFF609}"/>
              </a:ext>
            </a:extLst>
          </p:cNvPr>
          <p:cNvSpPr/>
          <p:nvPr/>
        </p:nvSpPr>
        <p:spPr>
          <a:xfrm>
            <a:off x="7547858" y="4659177"/>
            <a:ext cx="819150" cy="77038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A9A7229-FA5F-4C95-9382-9199E4E0CE06}"/>
              </a:ext>
            </a:extLst>
          </p:cNvPr>
          <p:cNvSpPr/>
          <p:nvPr/>
        </p:nvSpPr>
        <p:spPr>
          <a:xfrm>
            <a:off x="8620125" y="4478601"/>
            <a:ext cx="1123950" cy="865323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FCFBA4-AF90-45F8-B3F9-64D3AB971CAC}"/>
              </a:ext>
            </a:extLst>
          </p:cNvPr>
          <p:cNvSpPr/>
          <p:nvPr/>
        </p:nvSpPr>
        <p:spPr>
          <a:xfrm>
            <a:off x="10224877" y="4659177"/>
            <a:ext cx="1437781" cy="6944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23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>
            <a:extLst>
              <a:ext uri="{FF2B5EF4-FFF2-40B4-BE49-F238E27FC236}">
                <a16:creationId xmlns:a16="http://schemas.microsoft.com/office/drawing/2014/main" id="{DB17CCB1-EC15-4A7B-965F-C822C5871CD3}"/>
              </a:ext>
            </a:extLst>
          </p:cNvPr>
          <p:cNvSpPr/>
          <p:nvPr/>
        </p:nvSpPr>
        <p:spPr>
          <a:xfrm>
            <a:off x="4915685" y="4776623"/>
            <a:ext cx="1044000" cy="936000"/>
          </a:xfrm>
          <a:prstGeom prst="diamond">
            <a:avLst/>
          </a:prstGeom>
          <a:solidFill>
            <a:srgbClr val="3399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2718D-E8D5-4AB9-B234-52FD14C410CC}"/>
              </a:ext>
            </a:extLst>
          </p:cNvPr>
          <p:cNvSpPr/>
          <p:nvPr/>
        </p:nvSpPr>
        <p:spPr>
          <a:xfrm>
            <a:off x="8417394" y="4806784"/>
            <a:ext cx="1044000" cy="93600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B16EBC9F-8683-4DA5-BFB0-46174C9F12E3}"/>
              </a:ext>
            </a:extLst>
          </p:cNvPr>
          <p:cNvSpPr/>
          <p:nvPr/>
        </p:nvSpPr>
        <p:spPr>
          <a:xfrm>
            <a:off x="2572310" y="3694928"/>
            <a:ext cx="1044000" cy="936000"/>
          </a:xfrm>
          <a:prstGeom prst="diamond">
            <a:avLst/>
          </a:prstGeom>
          <a:solidFill>
            <a:srgbClr val="3399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98687D7B-7505-4FD2-9C8F-6D196EC4D40B}"/>
              </a:ext>
            </a:extLst>
          </p:cNvPr>
          <p:cNvSpPr/>
          <p:nvPr/>
        </p:nvSpPr>
        <p:spPr>
          <a:xfrm>
            <a:off x="7560741" y="3585323"/>
            <a:ext cx="1044000" cy="936000"/>
          </a:xfrm>
          <a:prstGeom prst="triangle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02ACECD-2C90-450E-A456-252C91FFC6F2}"/>
              </a:ext>
            </a:extLst>
          </p:cNvPr>
          <p:cNvSpPr/>
          <p:nvPr/>
        </p:nvSpPr>
        <p:spPr>
          <a:xfrm>
            <a:off x="2845275" y="4806784"/>
            <a:ext cx="1044000" cy="936000"/>
          </a:xfrm>
          <a:prstGeom prst="triangle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A65FED-98D5-46AD-9BE7-EE4ED4619ED3}"/>
              </a:ext>
            </a:extLst>
          </p:cNvPr>
          <p:cNvSpPr/>
          <p:nvPr/>
        </p:nvSpPr>
        <p:spPr>
          <a:xfrm>
            <a:off x="5841370" y="3701490"/>
            <a:ext cx="1044000" cy="93600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D9139C-3930-4165-8380-DE5EBF727326}"/>
              </a:ext>
            </a:extLst>
          </p:cNvPr>
          <p:cNvSpPr/>
          <p:nvPr/>
        </p:nvSpPr>
        <p:spPr>
          <a:xfrm>
            <a:off x="891976" y="4776623"/>
            <a:ext cx="1044000" cy="93600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5A2CD0E-7AE3-497E-B0C6-5A2A7C6A9AEB}"/>
              </a:ext>
            </a:extLst>
          </p:cNvPr>
          <p:cNvSpPr/>
          <p:nvPr/>
        </p:nvSpPr>
        <p:spPr>
          <a:xfrm>
            <a:off x="3979864" y="3463448"/>
            <a:ext cx="1044000" cy="936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A897ABE-AFD6-4139-AFA5-5C23DBA45E42}"/>
              </a:ext>
            </a:extLst>
          </p:cNvPr>
          <p:cNvSpPr/>
          <p:nvPr/>
        </p:nvSpPr>
        <p:spPr>
          <a:xfrm>
            <a:off x="6597697" y="4806784"/>
            <a:ext cx="1044000" cy="936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9B9EF-A940-45D6-980D-C063A1FCDBA1}"/>
              </a:ext>
            </a:extLst>
          </p:cNvPr>
          <p:cNvSpPr/>
          <p:nvPr/>
        </p:nvSpPr>
        <p:spPr>
          <a:xfrm>
            <a:off x="438150" y="492449"/>
            <a:ext cx="11315699" cy="1103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How many different ways can you arrange these shapes to make a repeating pattern?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(If you exit the Slide Show mode you can do it on a screen, alternatively you can either draw them or print the pictures out)</a:t>
            </a:r>
            <a:endParaRPr lang="en-US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2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D9DD43-A3FA-4C81-A8C9-0613565061B5}"/>
              </a:ext>
            </a:extLst>
          </p:cNvPr>
          <p:cNvSpPr txBox="1"/>
          <p:nvPr/>
        </p:nvSpPr>
        <p:spPr>
          <a:xfrm>
            <a:off x="395850" y="245306"/>
            <a:ext cx="1414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</a:rPr>
              <a:t>Challenge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03409-98B7-4640-8656-3D79EA45CF5D}"/>
              </a:ext>
            </a:extLst>
          </p:cNvPr>
          <p:cNvSpPr txBox="1"/>
          <p:nvPr/>
        </p:nvSpPr>
        <p:spPr>
          <a:xfrm>
            <a:off x="676275" y="724469"/>
            <a:ext cx="10839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Go for a walk. Can you spot all these shapes outside? </a:t>
            </a:r>
            <a:r>
              <a:rPr lang="en-GB" b="1" dirty="0">
                <a:solidFill>
                  <a:srgbClr val="C00000"/>
                </a:solidFill>
              </a:rPr>
              <a:t>Every time you spot the shape give it a tick in the box.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8CC369-B097-410B-B272-11B82A3D0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65078"/>
              </p:ext>
            </p:extLst>
          </p:nvPr>
        </p:nvGraphicFramePr>
        <p:xfrm>
          <a:off x="1708150" y="2009774"/>
          <a:ext cx="9074150" cy="465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725">
                  <a:extLst>
                    <a:ext uri="{9D8B030D-6E8A-4147-A177-3AD203B41FA5}">
                      <a16:colId xmlns:a16="http://schemas.microsoft.com/office/drawing/2014/main" val="3318301298"/>
                    </a:ext>
                  </a:extLst>
                </a:gridCol>
                <a:gridCol w="6829425">
                  <a:extLst>
                    <a:ext uri="{9D8B030D-6E8A-4147-A177-3AD203B41FA5}">
                      <a16:colId xmlns:a16="http://schemas.microsoft.com/office/drawing/2014/main" val="1132490373"/>
                    </a:ext>
                  </a:extLst>
                </a:gridCol>
              </a:tblGrid>
              <a:tr h="51943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Every time you spot the shape give it a tick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036614"/>
                  </a:ext>
                </a:extLst>
              </a:tr>
              <a:tr h="8276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173573"/>
                  </a:ext>
                </a:extLst>
              </a:tr>
              <a:tr h="8276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564953"/>
                  </a:ext>
                </a:extLst>
              </a:tr>
              <a:tr h="8276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75734"/>
                  </a:ext>
                </a:extLst>
              </a:tr>
              <a:tr h="8276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497519"/>
                  </a:ext>
                </a:extLst>
              </a:tr>
              <a:tr h="8276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13705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019F6A4-26E9-469B-A80D-6737FAC3B6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567132" y="2722756"/>
            <a:ext cx="703014" cy="4400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A0A807-9C48-4897-BC0D-5052E5F1D0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2094" y="3429000"/>
            <a:ext cx="815379" cy="649756"/>
          </a:xfrm>
          <a:prstGeom prst="rect">
            <a:avLst/>
          </a:prstGeom>
        </p:spPr>
      </p:pic>
      <p:pic>
        <p:nvPicPr>
          <p:cNvPr id="8" name="Picture 6" descr="Square Based Pyramid Facts For Kids | DK Find Out">
            <a:extLst>
              <a:ext uri="{FF2B5EF4-FFF2-40B4-BE49-F238E27FC236}">
                <a16:creationId xmlns:a16="http://schemas.microsoft.com/office/drawing/2014/main" id="{DF3EDD62-7565-49D2-B17D-E9EB83CE33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900" r="18105"/>
          <a:stretch/>
        </p:blipFill>
        <p:spPr bwMode="auto">
          <a:xfrm>
            <a:off x="2605352" y="4366457"/>
            <a:ext cx="626573" cy="54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2A3B0D-2161-48B8-A037-FC2A7A8E90C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7839" y="5048142"/>
            <a:ext cx="721598" cy="6499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717482-A4B7-48E5-A223-1C97FF7F60A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564215" y="5660823"/>
            <a:ext cx="708846" cy="11391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8997B14-5FFC-4C2D-A05D-3B1C954279AA}"/>
              </a:ext>
            </a:extLst>
          </p:cNvPr>
          <p:cNvSpPr txBox="1"/>
          <p:nvPr/>
        </p:nvSpPr>
        <p:spPr>
          <a:xfrm>
            <a:off x="395850" y="1207445"/>
            <a:ext cx="11578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You can print this page out or you can copy the table on a paper. The main task is for children to observe and practice </a:t>
            </a:r>
          </a:p>
          <a:p>
            <a:pPr algn="ctr"/>
            <a:r>
              <a:rPr lang="en-GB" dirty="0"/>
              <a:t>spotting different shapes around them.</a:t>
            </a:r>
          </a:p>
        </p:txBody>
      </p:sp>
    </p:spTree>
    <p:extLst>
      <p:ext uri="{BB962C8B-B14F-4D97-AF65-F5344CB8AC3E}">
        <p14:creationId xmlns:p14="http://schemas.microsoft.com/office/powerpoint/2010/main" val="41264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3DBC0F-EC5A-4359-830E-24BECC160D78}"/>
              </a:ext>
            </a:extLst>
          </p:cNvPr>
          <p:cNvSpPr txBox="1"/>
          <p:nvPr/>
        </p:nvSpPr>
        <p:spPr>
          <a:xfrm>
            <a:off x="4506686" y="1273629"/>
            <a:ext cx="2505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/>
              <a:t>Well done, Year 2!</a:t>
            </a:r>
            <a:endParaRPr lang="en-GB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E4F4C-D4FF-456D-A99F-E66782BB5088}"/>
              </a:ext>
            </a:extLst>
          </p:cNvPr>
          <p:cNvSpPr txBox="1"/>
          <p:nvPr/>
        </p:nvSpPr>
        <p:spPr>
          <a:xfrm>
            <a:off x="3352800" y="2242457"/>
            <a:ext cx="4981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/>
              <a:t>Amazing shape detective work today!</a:t>
            </a:r>
            <a:endParaRPr lang="en-GB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C943E7-2C56-4E29-A361-9148E42EE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0283" y="3211285"/>
            <a:ext cx="1638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6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E14E64-3832-4B41-A813-F8EE33ECE2FE}"/>
              </a:ext>
            </a:extLst>
          </p:cNvPr>
          <p:cNvSpPr txBox="1"/>
          <p:nvPr/>
        </p:nvSpPr>
        <p:spPr>
          <a:xfrm>
            <a:off x="1988440" y="1590675"/>
            <a:ext cx="821513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/>
              <a:t>Year 2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3600" b="1" dirty="0"/>
              <a:t>Counting sides and vertices on a 2D shape</a:t>
            </a:r>
          </a:p>
          <a:p>
            <a:pPr algn="ctr"/>
            <a:endParaRPr lang="en-GB" sz="3600" b="1" dirty="0"/>
          </a:p>
          <a:p>
            <a:pPr algn="ctr"/>
            <a:r>
              <a:rPr lang="en-GB" sz="2800" dirty="0"/>
              <a:t>Tuesday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2318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7A0F79-3241-4A67-A930-BB4BB7BB11ED}"/>
              </a:ext>
            </a:extLst>
          </p:cNvPr>
          <p:cNvSpPr txBox="1"/>
          <p:nvPr/>
        </p:nvSpPr>
        <p:spPr>
          <a:xfrm>
            <a:off x="1171575" y="1019175"/>
            <a:ext cx="1993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Let’s recap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9096D4-3130-4243-9B1A-90FB5BF1D927}"/>
              </a:ext>
            </a:extLst>
          </p:cNvPr>
          <p:cNvSpPr txBox="1"/>
          <p:nvPr/>
        </p:nvSpPr>
        <p:spPr>
          <a:xfrm>
            <a:off x="1400175" y="2028825"/>
            <a:ext cx="2335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What is a 2D shape?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C105E-AAC5-4F55-9E9F-5336BA8DE3A6}"/>
              </a:ext>
            </a:extLst>
          </p:cNvPr>
          <p:cNvSpPr txBox="1"/>
          <p:nvPr/>
        </p:nvSpPr>
        <p:spPr>
          <a:xfrm>
            <a:off x="2486025" y="2914650"/>
            <a:ext cx="6686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That’s right. 2D shape is a flat shape. It has sides and corners.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C99701-8AFB-4779-B828-FE150E015E1E}"/>
              </a:ext>
            </a:extLst>
          </p:cNvPr>
          <p:cNvSpPr txBox="1"/>
          <p:nvPr/>
        </p:nvSpPr>
        <p:spPr>
          <a:xfrm>
            <a:off x="1400175" y="4275178"/>
            <a:ext cx="3881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Give me 3 examples of a 2D shape.</a:t>
            </a:r>
          </a:p>
        </p:txBody>
      </p:sp>
    </p:spTree>
    <p:extLst>
      <p:ext uri="{BB962C8B-B14F-4D97-AF65-F5344CB8AC3E}">
        <p14:creationId xmlns:p14="http://schemas.microsoft.com/office/powerpoint/2010/main" val="159771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1D692E-970A-4E1D-9A8A-E9BE860A7D26}"/>
              </a:ext>
            </a:extLst>
          </p:cNvPr>
          <p:cNvSpPr txBox="1"/>
          <p:nvPr/>
        </p:nvSpPr>
        <p:spPr>
          <a:xfrm>
            <a:off x="942975" y="800100"/>
            <a:ext cx="2666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shape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4714D0-0C7C-4744-8B9E-3E902A617C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39526" y="2642848"/>
            <a:ext cx="2075449" cy="18898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07E9C9-07FF-4528-8C2D-EDF9E561CB93}"/>
              </a:ext>
            </a:extLst>
          </p:cNvPr>
          <p:cNvSpPr txBox="1"/>
          <p:nvPr/>
        </p:nvSpPr>
        <p:spPr>
          <a:xfrm>
            <a:off x="4057650" y="1200210"/>
            <a:ext cx="3290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That’s right. This is a triangle.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C7702-BB87-436E-B8DB-EAA89AD3D5D8}"/>
              </a:ext>
            </a:extLst>
          </p:cNvPr>
          <p:cNvSpPr txBox="1"/>
          <p:nvPr/>
        </p:nvSpPr>
        <p:spPr>
          <a:xfrm>
            <a:off x="6953250" y="2273516"/>
            <a:ext cx="3651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 know that a triangle has 3 sides.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63823-DB4F-4C80-8ED6-77CE483FDAAA}"/>
              </a:ext>
            </a:extLst>
          </p:cNvPr>
          <p:cNvSpPr txBox="1"/>
          <p:nvPr/>
        </p:nvSpPr>
        <p:spPr>
          <a:xfrm>
            <a:off x="7058025" y="3314700"/>
            <a:ext cx="2573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What is a side? Discuss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A79BB-9C0A-473C-B194-C1B345EE6FBE}"/>
              </a:ext>
            </a:extLst>
          </p:cNvPr>
          <p:cNvSpPr txBox="1"/>
          <p:nvPr/>
        </p:nvSpPr>
        <p:spPr>
          <a:xfrm>
            <a:off x="7058025" y="3639366"/>
            <a:ext cx="4438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Can you show me the sides of a triangle?</a:t>
            </a:r>
          </a:p>
        </p:txBody>
      </p:sp>
    </p:spTree>
    <p:extLst>
      <p:ext uri="{BB962C8B-B14F-4D97-AF65-F5344CB8AC3E}">
        <p14:creationId xmlns:p14="http://schemas.microsoft.com/office/powerpoint/2010/main" val="334928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9CAF2F-1A1D-4722-B404-358EF256F045}"/>
              </a:ext>
            </a:extLst>
          </p:cNvPr>
          <p:cNvSpPr txBox="1"/>
          <p:nvPr/>
        </p:nvSpPr>
        <p:spPr>
          <a:xfrm>
            <a:off x="733425" y="647700"/>
            <a:ext cx="1473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Watch 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B3D7F1-6147-4AD2-9FEE-638DB024E9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39526" y="2642848"/>
            <a:ext cx="2075449" cy="18898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E3EE13-29FC-4A3D-BB17-D8E995F17244}"/>
              </a:ext>
            </a:extLst>
          </p:cNvPr>
          <p:cNvSpPr txBox="1"/>
          <p:nvPr/>
        </p:nvSpPr>
        <p:spPr>
          <a:xfrm>
            <a:off x="6438900" y="1247775"/>
            <a:ext cx="369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 know that a triangle has three sides.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B99D6E-CA4F-4B01-985A-6426B299AABE}"/>
              </a:ext>
            </a:extLst>
          </p:cNvPr>
          <p:cNvSpPr txBox="1"/>
          <p:nvPr/>
        </p:nvSpPr>
        <p:spPr>
          <a:xfrm>
            <a:off x="5017598" y="224936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one side.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6FE323-3A2B-4EB1-8928-7109D296871E}"/>
              </a:ext>
            </a:extLst>
          </p:cNvPr>
          <p:cNvSpPr txBox="1"/>
          <p:nvPr/>
        </p:nvSpPr>
        <p:spPr>
          <a:xfrm>
            <a:off x="4782116" y="4383643"/>
            <a:ext cx="213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a second side.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629A47-6784-4E3C-B677-3D84C7E03557}"/>
              </a:ext>
            </a:extLst>
          </p:cNvPr>
          <p:cNvSpPr txBox="1"/>
          <p:nvPr/>
        </p:nvSpPr>
        <p:spPr>
          <a:xfrm>
            <a:off x="1390650" y="3587767"/>
            <a:ext cx="1856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a third side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335B4DD-6B05-44F1-B4C5-5B8C65D2FCDE}"/>
              </a:ext>
            </a:extLst>
          </p:cNvPr>
          <p:cNvSpPr/>
          <p:nvPr/>
        </p:nvSpPr>
        <p:spPr>
          <a:xfrm rot="1331467">
            <a:off x="3534106" y="3016570"/>
            <a:ext cx="1992439" cy="133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CB5AB98-9CDB-45DB-8950-0E49A08E1E3B}"/>
              </a:ext>
            </a:extLst>
          </p:cNvPr>
          <p:cNvSpPr/>
          <p:nvPr/>
        </p:nvSpPr>
        <p:spPr>
          <a:xfrm rot="9130075">
            <a:off x="3559286" y="3949101"/>
            <a:ext cx="1992439" cy="133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F20951A-84C2-4E38-B426-88D5C0303B70}"/>
              </a:ext>
            </a:extLst>
          </p:cNvPr>
          <p:cNvSpPr/>
          <p:nvPr/>
        </p:nvSpPr>
        <p:spPr>
          <a:xfrm rot="16049716">
            <a:off x="2666959" y="3563516"/>
            <a:ext cx="1809701" cy="124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FF2DA7-8158-487B-ADBD-094D9F15690C}"/>
              </a:ext>
            </a:extLst>
          </p:cNvPr>
          <p:cNvSpPr txBox="1"/>
          <p:nvPr/>
        </p:nvSpPr>
        <p:spPr>
          <a:xfrm>
            <a:off x="1390483" y="5789170"/>
            <a:ext cx="10479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C00000"/>
                </a:solidFill>
              </a:rPr>
              <a:t>I made sure that I counted one side at a time and one by one, without jumping or missing a side. </a:t>
            </a:r>
          </a:p>
          <a:p>
            <a:pPr algn="ctr"/>
            <a:r>
              <a:rPr lang="en-GB" sz="2000" b="1" dirty="0">
                <a:solidFill>
                  <a:srgbClr val="C00000"/>
                </a:solidFill>
              </a:rPr>
              <a:t>This way I am making sure I do not make a mistake when counting.</a:t>
            </a:r>
          </a:p>
        </p:txBody>
      </p:sp>
    </p:spTree>
    <p:extLst>
      <p:ext uri="{BB962C8B-B14F-4D97-AF65-F5344CB8AC3E}">
        <p14:creationId xmlns:p14="http://schemas.microsoft.com/office/powerpoint/2010/main" val="171394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B5EEB5-3892-436E-A32B-A6FD2C21E618}"/>
              </a:ext>
            </a:extLst>
          </p:cNvPr>
          <p:cNvSpPr txBox="1"/>
          <p:nvPr/>
        </p:nvSpPr>
        <p:spPr>
          <a:xfrm>
            <a:off x="971550" y="695325"/>
            <a:ext cx="137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Your turn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36D0DF-2674-45C4-A889-E2C964499964}"/>
              </a:ext>
            </a:extLst>
          </p:cNvPr>
          <p:cNvSpPr txBox="1"/>
          <p:nvPr/>
        </p:nvSpPr>
        <p:spPr>
          <a:xfrm>
            <a:off x="2276475" y="1311890"/>
            <a:ext cx="9297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Count the sides of these shapes. </a:t>
            </a:r>
            <a:r>
              <a:rPr lang="en-GB" sz="2000" b="1" dirty="0">
                <a:solidFill>
                  <a:srgbClr val="7030A0"/>
                </a:solidFill>
              </a:rPr>
              <a:t>Remember: count one side at a time. Do not skip any.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210DAA-2872-4D83-AB0D-6234235B4042}"/>
              </a:ext>
            </a:extLst>
          </p:cNvPr>
          <p:cNvSpPr txBox="1"/>
          <p:nvPr/>
        </p:nvSpPr>
        <p:spPr>
          <a:xfrm>
            <a:off x="6838950" y="24219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A8C110-0722-4D50-979A-75C9B4A48346}"/>
              </a:ext>
            </a:extLst>
          </p:cNvPr>
          <p:cNvSpPr/>
          <p:nvPr/>
        </p:nvSpPr>
        <p:spPr>
          <a:xfrm>
            <a:off x="6838950" y="316739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954955-2D6D-4420-B84E-00702DB35347}"/>
              </a:ext>
            </a:extLst>
          </p:cNvPr>
          <p:cNvSpPr/>
          <p:nvPr/>
        </p:nvSpPr>
        <p:spPr>
          <a:xfrm>
            <a:off x="6838950" y="384551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82B437-686F-4FFF-9353-D84B421C6E89}"/>
              </a:ext>
            </a:extLst>
          </p:cNvPr>
          <p:cNvSpPr/>
          <p:nvPr/>
        </p:nvSpPr>
        <p:spPr>
          <a:xfrm>
            <a:off x="6838950" y="452363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A6EAA8-E383-4C19-8990-5D5AB354CEED}"/>
              </a:ext>
            </a:extLst>
          </p:cNvPr>
          <p:cNvSpPr/>
          <p:nvPr/>
        </p:nvSpPr>
        <p:spPr>
          <a:xfrm>
            <a:off x="6838950" y="513819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B92E9A-ED6B-485E-9015-65939C3889C5}"/>
              </a:ext>
            </a:extLst>
          </p:cNvPr>
          <p:cNvSpPr txBox="1"/>
          <p:nvPr/>
        </p:nvSpPr>
        <p:spPr>
          <a:xfrm>
            <a:off x="8620125" y="3429000"/>
            <a:ext cx="33178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Did you get them all right?</a:t>
            </a:r>
          </a:p>
          <a:p>
            <a:endParaRPr lang="en-GB" sz="2000" b="1" dirty="0">
              <a:solidFill>
                <a:srgbClr val="C00000"/>
              </a:solidFill>
            </a:endParaRPr>
          </a:p>
          <a:p>
            <a:r>
              <a:rPr lang="en-GB" sz="2000" b="1" dirty="0">
                <a:solidFill>
                  <a:srgbClr val="C00000"/>
                </a:solidFill>
              </a:rPr>
              <a:t>Give yourselves a thumbs up!</a:t>
            </a:r>
          </a:p>
        </p:txBody>
      </p:sp>
      <p:pic>
        <p:nvPicPr>
          <p:cNvPr id="1026" name="Picture 2" descr="Whimsical Practicality Emoji Edible Icing Images 7.5 inch round ...">
            <a:extLst>
              <a:ext uri="{FF2B5EF4-FFF2-40B4-BE49-F238E27FC236}">
                <a16:creationId xmlns:a16="http://schemas.microsoft.com/office/drawing/2014/main" id="{724E85C1-61BD-499A-BC47-CB9E0A976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01323" y="4523630"/>
            <a:ext cx="1555433" cy="155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E148947-E29D-4770-A444-C22070C1B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036838"/>
              </p:ext>
            </p:extLst>
          </p:nvPr>
        </p:nvGraphicFramePr>
        <p:xfrm>
          <a:off x="3008097" y="2048095"/>
          <a:ext cx="4926228" cy="3695479"/>
        </p:xfrm>
        <a:graphic>
          <a:graphicData uri="http://schemas.openxmlformats.org/drawingml/2006/table">
            <a:tbl>
              <a:tblPr firstRow="1" firstCol="1" bandRow="1"/>
              <a:tblGrid>
                <a:gridCol w="1434460">
                  <a:extLst>
                    <a:ext uri="{9D8B030D-6E8A-4147-A177-3AD203B41FA5}">
                      <a16:colId xmlns:a16="http://schemas.microsoft.com/office/drawing/2014/main" val="1055098678"/>
                    </a:ext>
                  </a:extLst>
                </a:gridCol>
                <a:gridCol w="1746238">
                  <a:extLst>
                    <a:ext uri="{9D8B030D-6E8A-4147-A177-3AD203B41FA5}">
                      <a16:colId xmlns:a16="http://schemas.microsoft.com/office/drawing/2014/main" val="3720040525"/>
                    </a:ext>
                  </a:extLst>
                </a:gridCol>
                <a:gridCol w="1745530">
                  <a:extLst>
                    <a:ext uri="{9D8B030D-6E8A-4147-A177-3AD203B41FA5}">
                      <a16:colId xmlns:a16="http://schemas.microsoft.com/office/drawing/2014/main" val="2065000769"/>
                    </a:ext>
                  </a:extLst>
                </a:gridCol>
              </a:tblGrid>
              <a:tr h="421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Shape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sides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19338"/>
                  </a:ext>
                </a:extLst>
              </a:tr>
              <a:tr h="659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Pentagon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857929"/>
                  </a:ext>
                </a:extLst>
              </a:tr>
              <a:tr h="659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Rectangle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671410"/>
                  </a:ext>
                </a:extLst>
              </a:tr>
              <a:tr h="635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Square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816324"/>
                  </a:ext>
                </a:extLst>
              </a:tr>
              <a:tr h="659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Triangle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664463"/>
                  </a:ext>
                </a:extLst>
              </a:tr>
              <a:tr h="659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Hexagon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259566"/>
                  </a:ext>
                </a:extLst>
              </a:tr>
            </a:tbl>
          </a:graphicData>
        </a:graphic>
      </p:graphicFrame>
      <p:sp>
        <p:nvSpPr>
          <p:cNvPr id="21" name="Pentagon 20">
            <a:extLst>
              <a:ext uri="{FF2B5EF4-FFF2-40B4-BE49-F238E27FC236}">
                <a16:creationId xmlns:a16="http://schemas.microsoft.com/office/drawing/2014/main" id="{78990AF8-79C2-44E2-8458-4AD67CE9D829}"/>
              </a:ext>
            </a:extLst>
          </p:cNvPr>
          <p:cNvSpPr/>
          <p:nvPr/>
        </p:nvSpPr>
        <p:spPr>
          <a:xfrm>
            <a:off x="5127625" y="2558643"/>
            <a:ext cx="533400" cy="489764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C21ED6-6B8F-428E-A33E-2EF4D1BF9BBB}"/>
              </a:ext>
            </a:extLst>
          </p:cNvPr>
          <p:cNvSpPr/>
          <p:nvPr/>
        </p:nvSpPr>
        <p:spPr>
          <a:xfrm>
            <a:off x="4933949" y="3272148"/>
            <a:ext cx="828675" cy="3502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550B73-B18D-44F8-89C5-8A320E870A5F}"/>
              </a:ext>
            </a:extLst>
          </p:cNvPr>
          <p:cNvSpPr/>
          <p:nvPr/>
        </p:nvSpPr>
        <p:spPr>
          <a:xfrm>
            <a:off x="5175249" y="3887643"/>
            <a:ext cx="367407" cy="3502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F8897C6-FD55-403A-ADDE-85F569ECE72F}"/>
              </a:ext>
            </a:extLst>
          </p:cNvPr>
          <p:cNvSpPr/>
          <p:nvPr/>
        </p:nvSpPr>
        <p:spPr>
          <a:xfrm>
            <a:off x="5116064" y="4492880"/>
            <a:ext cx="485775" cy="5232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B95552F9-7BC4-47C8-BB01-26FD4CF53143}"/>
              </a:ext>
            </a:extLst>
          </p:cNvPr>
          <p:cNvSpPr/>
          <p:nvPr/>
        </p:nvSpPr>
        <p:spPr>
          <a:xfrm>
            <a:off x="5048250" y="5138195"/>
            <a:ext cx="612775" cy="52322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502B5C-E605-44C8-9101-8C2BEDB01854}"/>
              </a:ext>
            </a:extLst>
          </p:cNvPr>
          <p:cNvSpPr txBox="1"/>
          <p:nvPr/>
        </p:nvSpPr>
        <p:spPr>
          <a:xfrm>
            <a:off x="7581900" y="27069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472A51-7FEB-405C-84EB-5ED2BFBAB26C}"/>
              </a:ext>
            </a:extLst>
          </p:cNvPr>
          <p:cNvSpPr/>
          <p:nvPr/>
        </p:nvSpPr>
        <p:spPr>
          <a:xfrm>
            <a:off x="7581900" y="335587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A4D2B8-0312-42F6-9C6C-36E307072CAC}"/>
              </a:ext>
            </a:extLst>
          </p:cNvPr>
          <p:cNvSpPr/>
          <p:nvPr/>
        </p:nvSpPr>
        <p:spPr>
          <a:xfrm>
            <a:off x="7581900" y="404102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E7E01E-4F16-4A13-8861-6E41592641A5}"/>
              </a:ext>
            </a:extLst>
          </p:cNvPr>
          <p:cNvSpPr/>
          <p:nvPr/>
        </p:nvSpPr>
        <p:spPr>
          <a:xfrm>
            <a:off x="7581900" y="472616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1D575E-6520-48BB-916A-26B0A469282A}"/>
              </a:ext>
            </a:extLst>
          </p:cNvPr>
          <p:cNvSpPr/>
          <p:nvPr/>
        </p:nvSpPr>
        <p:spPr>
          <a:xfrm>
            <a:off x="7581900" y="541131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160EB1-B5AB-43A0-BB2A-D41E387C136B}"/>
              </a:ext>
            </a:extLst>
          </p:cNvPr>
          <p:cNvSpPr txBox="1"/>
          <p:nvPr/>
        </p:nvSpPr>
        <p:spPr>
          <a:xfrm>
            <a:off x="673875" y="899162"/>
            <a:ext cx="542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This is curious! I counted that a triangle has three sides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913800-53A2-48A6-9C70-43C289E26466}"/>
              </a:ext>
            </a:extLst>
          </p:cNvPr>
          <p:cNvSpPr txBox="1"/>
          <p:nvPr/>
        </p:nvSpPr>
        <p:spPr>
          <a:xfrm>
            <a:off x="5980271" y="885825"/>
            <a:ext cx="5750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but I also know that the word “</a:t>
            </a:r>
            <a:r>
              <a:rPr lang="en-GB" b="1" dirty="0" err="1">
                <a:solidFill>
                  <a:srgbClr val="C00000"/>
                </a:solidFill>
              </a:rPr>
              <a:t>tre</a:t>
            </a:r>
            <a:r>
              <a:rPr lang="en-GB" b="1" dirty="0">
                <a:solidFill>
                  <a:srgbClr val="C00000"/>
                </a:solidFill>
              </a:rPr>
              <a:t>” in Latin means “three”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FEFE30-6387-408D-B235-25F8EE79C1BB}"/>
              </a:ext>
            </a:extLst>
          </p:cNvPr>
          <p:cNvSpPr txBox="1"/>
          <p:nvPr/>
        </p:nvSpPr>
        <p:spPr>
          <a:xfrm>
            <a:off x="3124200" y="1255157"/>
            <a:ext cx="624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Can you find out why the shapes have the names that they do? </a:t>
            </a:r>
          </a:p>
          <a:p>
            <a:r>
              <a:rPr lang="en-GB" b="1" dirty="0"/>
              <a:t>I will reveal the answers at the beginning of the next lesson!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38411D6D-A32F-4500-B046-FDD1BC2A3EA2}"/>
              </a:ext>
            </a:extLst>
          </p:cNvPr>
          <p:cNvSpPr/>
          <p:nvPr/>
        </p:nvSpPr>
        <p:spPr>
          <a:xfrm>
            <a:off x="9056323" y="4776009"/>
            <a:ext cx="1525952" cy="423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576DED-5853-4C64-AD59-25B32E153C51}"/>
              </a:ext>
            </a:extLst>
          </p:cNvPr>
          <p:cNvSpPr/>
          <p:nvPr/>
        </p:nvSpPr>
        <p:spPr>
          <a:xfrm>
            <a:off x="3124200" y="4776009"/>
            <a:ext cx="462658" cy="63530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94804E-6385-4197-A630-4A91083D99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9756" y="1912780"/>
            <a:ext cx="5807994" cy="437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1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50E1A3-8346-43B4-8743-A17F4803E410}"/>
              </a:ext>
            </a:extLst>
          </p:cNvPr>
          <p:cNvSpPr txBox="1"/>
          <p:nvPr/>
        </p:nvSpPr>
        <p:spPr>
          <a:xfrm>
            <a:off x="800100" y="638175"/>
            <a:ext cx="4575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solidFill>
                  <a:srgbClr val="C00000"/>
                </a:solidFill>
              </a:rPr>
              <a:t>Can you name all of these shapes?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3CFCEE-48B4-452B-85DC-7F24B9E57F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6056" y="1319530"/>
            <a:ext cx="7941000" cy="187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F0A387-6DB6-42D6-B52D-267B230B43DF}"/>
              </a:ext>
            </a:extLst>
          </p:cNvPr>
          <p:cNvSpPr txBox="1"/>
          <p:nvPr/>
        </p:nvSpPr>
        <p:spPr>
          <a:xfrm>
            <a:off x="1029923" y="3228945"/>
            <a:ext cx="927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Square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A977F3-9E2B-4C94-9D24-86FE3710EF5D}"/>
              </a:ext>
            </a:extLst>
          </p:cNvPr>
          <p:cNvSpPr txBox="1"/>
          <p:nvPr/>
        </p:nvSpPr>
        <p:spPr>
          <a:xfrm>
            <a:off x="3893618" y="3291620"/>
            <a:ext cx="1285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Rectangle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F61ED2-55DD-47BC-9DDE-7783436AD97C}"/>
              </a:ext>
            </a:extLst>
          </p:cNvPr>
          <p:cNvSpPr txBox="1"/>
          <p:nvPr/>
        </p:nvSpPr>
        <p:spPr>
          <a:xfrm>
            <a:off x="6860802" y="3291620"/>
            <a:ext cx="103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Triangle</a:t>
            </a:r>
            <a:endParaRPr lang="en-GB" b="1" dirty="0"/>
          </a:p>
        </p:txBody>
      </p:sp>
      <p:pic>
        <p:nvPicPr>
          <p:cNvPr id="8" name="Picture 2" descr="Pentagon - Math Pictures, Images &amp; Clip Art">
            <a:extLst>
              <a:ext uri="{FF2B5EF4-FFF2-40B4-BE49-F238E27FC236}">
                <a16:creationId xmlns:a16="http://schemas.microsoft.com/office/drawing/2014/main" id="{BF223304-917D-4AE7-A373-87C86DC66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79946" y="990600"/>
            <a:ext cx="1382970" cy="138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9B89AB-E621-4B91-98C4-0BA34C6923F5}"/>
              </a:ext>
            </a:extLst>
          </p:cNvPr>
          <p:cNvSpPr/>
          <p:nvPr/>
        </p:nvSpPr>
        <p:spPr>
          <a:xfrm>
            <a:off x="9357043" y="2373570"/>
            <a:ext cx="11894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</a:rPr>
              <a:t>Pentagon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A9803E-6024-4AEC-A10D-7BD77C3816D1}"/>
              </a:ext>
            </a:extLst>
          </p:cNvPr>
          <p:cNvSpPr/>
          <p:nvPr/>
        </p:nvSpPr>
        <p:spPr>
          <a:xfrm>
            <a:off x="9397469" y="5079517"/>
            <a:ext cx="11086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prstClr val="black"/>
                </a:solidFill>
              </a:rPr>
              <a:t>Hexagon</a:t>
            </a:r>
            <a:endParaRPr lang="en-GB" dirty="0"/>
          </a:p>
        </p:txBody>
      </p:sp>
      <p:pic>
        <p:nvPicPr>
          <p:cNvPr id="1026" name="Picture 2" descr="Octagon Purple Illustration - Twinkl">
            <a:extLst>
              <a:ext uri="{FF2B5EF4-FFF2-40B4-BE49-F238E27FC236}">
                <a16:creationId xmlns:a16="http://schemas.microsoft.com/office/drawing/2014/main" id="{F1164538-BA75-4552-BCF3-74AC6C7F08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580" r="25579"/>
          <a:stretch/>
        </p:blipFill>
        <p:spPr bwMode="auto">
          <a:xfrm>
            <a:off x="1957100" y="4576534"/>
            <a:ext cx="1373503" cy="140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697261-5E94-42E3-ABFE-5918215CA0CB}"/>
              </a:ext>
            </a:extLst>
          </p:cNvPr>
          <p:cNvSpPr txBox="1"/>
          <p:nvPr/>
        </p:nvSpPr>
        <p:spPr>
          <a:xfrm>
            <a:off x="3467100" y="5479627"/>
            <a:ext cx="1072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Octagon</a:t>
            </a:r>
            <a:endParaRPr lang="en-GB" b="1" dirty="0"/>
          </a:p>
        </p:txBody>
      </p:sp>
      <p:pic>
        <p:nvPicPr>
          <p:cNvPr id="2050" name="Picture 2" descr="Hexagon – AccuCut">
            <a:extLst>
              <a:ext uri="{FF2B5EF4-FFF2-40B4-BE49-F238E27FC236}">
                <a16:creationId xmlns:a16="http://schemas.microsoft.com/office/drawing/2014/main" id="{8CB1A2D3-93AD-405A-B15B-0E461EAC0F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112" b="92599" l="5000" r="95556">
                        <a14:foregroundMark x1="28750" y1="4276" x2="28750" y2="4276"/>
                        <a14:foregroundMark x1="7778" y1="52796" x2="7778" y2="52796"/>
                        <a14:foregroundMark x1="5000" y1="50164" x2="5000" y2="50164"/>
                        <a14:foregroundMark x1="92778" y1="50822" x2="92778" y2="50822"/>
                        <a14:foregroundMark x1="33194" y1="92599" x2="33194" y2="92599"/>
                        <a14:foregroundMark x1="95556" y1="48849" x2="95556" y2="488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838891" y="3356399"/>
            <a:ext cx="1724025" cy="145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69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F5FEE3-EF1F-481B-8533-194768C1AEE8}"/>
              </a:ext>
            </a:extLst>
          </p:cNvPr>
          <p:cNvSpPr txBox="1"/>
          <p:nvPr/>
        </p:nvSpPr>
        <p:spPr>
          <a:xfrm>
            <a:off x="523875" y="407147"/>
            <a:ext cx="731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looked at the sides of the 2D shapes. Now, let’s think about the corners.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5FB6CF-C012-4F75-94D6-B4E1E758E0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68075" y="1788756"/>
            <a:ext cx="2075449" cy="18898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6F2F0-DC03-4D8B-8442-5B52ABA25172}"/>
              </a:ext>
            </a:extLst>
          </p:cNvPr>
          <p:cNvSpPr txBox="1"/>
          <p:nvPr/>
        </p:nvSpPr>
        <p:spPr>
          <a:xfrm>
            <a:off x="6848477" y="2733675"/>
            <a:ext cx="453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Can you show me the corners on this triangle?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B623A4F-63CE-4BCF-A9C3-8274FCDF857F}"/>
              </a:ext>
            </a:extLst>
          </p:cNvPr>
          <p:cNvSpPr/>
          <p:nvPr/>
        </p:nvSpPr>
        <p:spPr>
          <a:xfrm rot="20101925">
            <a:off x="3179006" y="1146118"/>
            <a:ext cx="103774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02332EF-1144-48C9-A458-FE9CFEC62739}"/>
              </a:ext>
            </a:extLst>
          </p:cNvPr>
          <p:cNvSpPr/>
          <p:nvPr/>
        </p:nvSpPr>
        <p:spPr>
          <a:xfrm rot="2592014">
            <a:off x="5498462" y="1888982"/>
            <a:ext cx="103774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A4A6D80-805E-4850-8884-A2160201FD3D}"/>
              </a:ext>
            </a:extLst>
          </p:cNvPr>
          <p:cNvSpPr/>
          <p:nvPr/>
        </p:nvSpPr>
        <p:spPr>
          <a:xfrm rot="14187078">
            <a:off x="3062603" y="3423908"/>
            <a:ext cx="103774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78A8C6-DDEC-4C75-9C92-644213E4176C}"/>
              </a:ext>
            </a:extLst>
          </p:cNvPr>
          <p:cNvSpPr txBox="1"/>
          <p:nvPr/>
        </p:nvSpPr>
        <p:spPr>
          <a:xfrm>
            <a:off x="6848477" y="3385662"/>
            <a:ext cx="3322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Can you explain what a corner is?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CA6035-EA8B-4FC4-B6A3-AD48DD1F28A9}"/>
              </a:ext>
            </a:extLst>
          </p:cNvPr>
          <p:cNvSpPr txBox="1"/>
          <p:nvPr/>
        </p:nvSpPr>
        <p:spPr>
          <a:xfrm>
            <a:off x="1470567" y="4848259"/>
            <a:ext cx="9250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The point where two lines meet is called a corner or a </a:t>
            </a:r>
            <a:r>
              <a:rPr lang="en-GB" sz="2000" b="1" dirty="0">
                <a:solidFill>
                  <a:srgbClr val="C00000"/>
                </a:solidFill>
              </a:rPr>
              <a:t>vertex</a:t>
            </a:r>
            <a:r>
              <a:rPr lang="en-GB" sz="2000" b="1" dirty="0"/>
              <a:t>.</a:t>
            </a:r>
          </a:p>
          <a:p>
            <a:pPr algn="ctr"/>
            <a:r>
              <a:rPr lang="en-GB" sz="2000" b="1" dirty="0"/>
              <a:t> In maths we do not use the word ‘corner’, instead we say vertex. Can you say vertex?</a:t>
            </a:r>
          </a:p>
          <a:p>
            <a:pPr algn="ctr"/>
            <a:r>
              <a:rPr lang="en-GB" sz="2000" b="1" dirty="0"/>
              <a:t>Instead of saying ‘corners’ we say ‘</a:t>
            </a:r>
            <a:r>
              <a:rPr lang="en-GB" sz="2000" b="1" dirty="0">
                <a:solidFill>
                  <a:srgbClr val="C00000"/>
                </a:solidFill>
              </a:rPr>
              <a:t>vertices</a:t>
            </a:r>
            <a:r>
              <a:rPr lang="en-GB" sz="2000" b="1" dirty="0"/>
              <a:t>’!</a:t>
            </a:r>
          </a:p>
        </p:txBody>
      </p:sp>
    </p:spTree>
    <p:extLst>
      <p:ext uri="{BB962C8B-B14F-4D97-AF65-F5344CB8AC3E}">
        <p14:creationId xmlns:p14="http://schemas.microsoft.com/office/powerpoint/2010/main" val="354682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51A593-4014-4829-9CC2-6CF022F1B16D}"/>
              </a:ext>
            </a:extLst>
          </p:cNvPr>
          <p:cNvSpPr txBox="1"/>
          <p:nvPr/>
        </p:nvSpPr>
        <p:spPr>
          <a:xfrm>
            <a:off x="381000" y="400050"/>
            <a:ext cx="137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Your turn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75A531-5479-40FB-BBE3-53B8E2693C0A}"/>
              </a:ext>
            </a:extLst>
          </p:cNvPr>
          <p:cNvSpPr txBox="1"/>
          <p:nvPr/>
        </p:nvSpPr>
        <p:spPr>
          <a:xfrm>
            <a:off x="600075" y="1409700"/>
            <a:ext cx="10260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1. Can you find any 2D shapes around your house?  Count how many vertices the shapes have.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37EDC-E13A-4578-88E8-25B9127477A1}"/>
              </a:ext>
            </a:extLst>
          </p:cNvPr>
          <p:cNvSpPr txBox="1"/>
          <p:nvPr/>
        </p:nvSpPr>
        <p:spPr>
          <a:xfrm>
            <a:off x="600075" y="240982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2.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F53128-8AC9-40B4-A4B4-F4047280BFEB}"/>
              </a:ext>
            </a:extLst>
          </p:cNvPr>
          <p:cNvSpPr txBox="1"/>
          <p:nvPr/>
        </p:nvSpPr>
        <p:spPr>
          <a:xfrm>
            <a:off x="942975" y="2409825"/>
            <a:ext cx="7841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Put these shapes in order based upon the number of vertices they have.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6A7ADA-1481-4A64-BA7E-3256D1EC3706}"/>
              </a:ext>
            </a:extLst>
          </p:cNvPr>
          <p:cNvSpPr/>
          <p:nvPr/>
        </p:nvSpPr>
        <p:spPr>
          <a:xfrm>
            <a:off x="1200150" y="3762375"/>
            <a:ext cx="1447800" cy="12858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5E6698CF-3BEC-420B-BAFC-65A60C70D0B2}"/>
              </a:ext>
            </a:extLst>
          </p:cNvPr>
          <p:cNvSpPr/>
          <p:nvPr/>
        </p:nvSpPr>
        <p:spPr>
          <a:xfrm>
            <a:off x="3407904" y="3695700"/>
            <a:ext cx="1447800" cy="1352550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ctagon 8">
            <a:extLst>
              <a:ext uri="{FF2B5EF4-FFF2-40B4-BE49-F238E27FC236}">
                <a16:creationId xmlns:a16="http://schemas.microsoft.com/office/drawing/2014/main" id="{FB9CD66D-820E-4C9D-9225-E1E73FCB89A8}"/>
              </a:ext>
            </a:extLst>
          </p:cNvPr>
          <p:cNvSpPr/>
          <p:nvPr/>
        </p:nvSpPr>
        <p:spPr>
          <a:xfrm>
            <a:off x="5467350" y="3695701"/>
            <a:ext cx="1447800" cy="1352550"/>
          </a:xfrm>
          <a:prstGeom prst="oc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89D98665-CD43-4FE3-AFD7-71B03667B006}"/>
              </a:ext>
            </a:extLst>
          </p:cNvPr>
          <p:cNvSpPr/>
          <p:nvPr/>
        </p:nvSpPr>
        <p:spPr>
          <a:xfrm>
            <a:off x="7526796" y="3695699"/>
            <a:ext cx="1541004" cy="135255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2C3FF358-F797-4DDB-A7DC-258F9182AB45}"/>
              </a:ext>
            </a:extLst>
          </p:cNvPr>
          <p:cNvSpPr/>
          <p:nvPr/>
        </p:nvSpPr>
        <p:spPr>
          <a:xfrm>
            <a:off x="9553575" y="3619500"/>
            <a:ext cx="1447800" cy="142874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93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C28AD7-2C51-4536-A28D-73CF8998E839}"/>
              </a:ext>
            </a:extLst>
          </p:cNvPr>
          <p:cNvSpPr txBox="1"/>
          <p:nvPr/>
        </p:nvSpPr>
        <p:spPr>
          <a:xfrm>
            <a:off x="4175186" y="2105025"/>
            <a:ext cx="391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Well done Year 2!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C17345-B9F6-4069-BE30-B504484356F9}"/>
              </a:ext>
            </a:extLst>
          </p:cNvPr>
          <p:cNvSpPr txBox="1"/>
          <p:nvPr/>
        </p:nvSpPr>
        <p:spPr>
          <a:xfrm>
            <a:off x="3356051" y="3059668"/>
            <a:ext cx="5479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Excellent maths work today!</a:t>
            </a:r>
          </a:p>
        </p:txBody>
      </p:sp>
      <p:pic>
        <p:nvPicPr>
          <p:cNvPr id="2050" name="Picture 2" descr="Wink starfish in the cartoon shape funny vector illustration.">
            <a:extLst>
              <a:ext uri="{FF2B5EF4-FFF2-40B4-BE49-F238E27FC236}">
                <a16:creationId xmlns:a16="http://schemas.microsoft.com/office/drawing/2014/main" id="{A5F3564C-C460-482A-9FC8-0F2F2CDAAD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91075" y="3985915"/>
            <a:ext cx="2362200" cy="177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766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66A749-EC48-46C4-B540-108E1DDB9502}"/>
              </a:ext>
            </a:extLst>
          </p:cNvPr>
          <p:cNvSpPr/>
          <p:nvPr/>
        </p:nvSpPr>
        <p:spPr>
          <a:xfrm>
            <a:off x="1714500" y="1597730"/>
            <a:ext cx="83235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6000" b="1" dirty="0">
                <a:solidFill>
                  <a:prstClr val="black"/>
                </a:solidFill>
              </a:rPr>
              <a:t>Year 2</a:t>
            </a:r>
          </a:p>
          <a:p>
            <a:pPr lvl="0" algn="ctr"/>
            <a:endParaRPr lang="en-GB" dirty="0">
              <a:solidFill>
                <a:prstClr val="black"/>
              </a:solidFill>
            </a:endParaRPr>
          </a:p>
          <a:p>
            <a:pPr lvl="0" algn="ctr"/>
            <a:endParaRPr lang="en-GB" dirty="0">
              <a:solidFill>
                <a:prstClr val="black"/>
              </a:solidFill>
            </a:endParaRPr>
          </a:p>
          <a:p>
            <a:pPr lvl="0" algn="ctr"/>
            <a:r>
              <a:rPr lang="en-GB" sz="3600" b="1" dirty="0">
                <a:solidFill>
                  <a:prstClr val="black"/>
                </a:solidFill>
              </a:rPr>
              <a:t>Making 3D shapes</a:t>
            </a:r>
          </a:p>
          <a:p>
            <a:pPr lvl="0" algn="ctr"/>
            <a:endParaRPr lang="en-GB" sz="3600" b="1" dirty="0">
              <a:solidFill>
                <a:prstClr val="black"/>
              </a:solidFill>
            </a:endParaRPr>
          </a:p>
          <a:p>
            <a:pPr lvl="0" algn="ctr"/>
            <a:r>
              <a:rPr lang="en-GB" sz="2800" dirty="0">
                <a:solidFill>
                  <a:prstClr val="black"/>
                </a:solidFill>
              </a:rPr>
              <a:t>Wednesday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04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6E2468-9113-478E-8A56-924D8A9ECB89}"/>
              </a:ext>
            </a:extLst>
          </p:cNvPr>
          <p:cNvSpPr txBox="1"/>
          <p:nvPr/>
        </p:nvSpPr>
        <p:spPr>
          <a:xfrm>
            <a:off x="1600200" y="695325"/>
            <a:ext cx="5366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Did you find out about the names of the shapes?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363857C1-EA26-4458-9DAC-3A1724AD77C1}"/>
              </a:ext>
            </a:extLst>
          </p:cNvPr>
          <p:cNvSpPr/>
          <p:nvPr/>
        </p:nvSpPr>
        <p:spPr>
          <a:xfrm>
            <a:off x="7672385" y="731044"/>
            <a:ext cx="3195639" cy="1095375"/>
          </a:xfrm>
          <a:prstGeom prst="borderCallout1">
            <a:avLst>
              <a:gd name="adj1" fmla="val 27446"/>
              <a:gd name="adj2" fmla="val -468"/>
              <a:gd name="adj3" fmla="val 164130"/>
              <a:gd name="adj4" fmla="val -3844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word ‘</a:t>
            </a:r>
            <a:r>
              <a:rPr lang="en-GB" dirty="0" err="1"/>
              <a:t>pente</a:t>
            </a:r>
            <a:r>
              <a:rPr lang="en-GB" dirty="0"/>
              <a:t>’ comes from Ancient Greek and means ‘five’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EAF23DF8-615C-4C0B-A391-65D6A82B8C6F}"/>
              </a:ext>
            </a:extLst>
          </p:cNvPr>
          <p:cNvSpPr/>
          <p:nvPr/>
        </p:nvSpPr>
        <p:spPr>
          <a:xfrm>
            <a:off x="7777160" y="2009775"/>
            <a:ext cx="4267201" cy="1095375"/>
          </a:xfrm>
          <a:prstGeom prst="borderCallout1">
            <a:avLst>
              <a:gd name="adj1" fmla="val 34402"/>
              <a:gd name="adj2" fmla="val -297"/>
              <a:gd name="adj3" fmla="val 133370"/>
              <a:gd name="adj4" fmla="val -3163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word comes from Latin ‘</a:t>
            </a:r>
            <a:r>
              <a:rPr lang="en-GB" dirty="0" err="1"/>
              <a:t>rectangulus</a:t>
            </a:r>
            <a:r>
              <a:rPr lang="en-GB" dirty="0"/>
              <a:t>’ and means straight angled.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193CBF00-89C0-4F47-B83A-EB9EB6A2869B}"/>
              </a:ext>
            </a:extLst>
          </p:cNvPr>
          <p:cNvSpPr/>
          <p:nvPr/>
        </p:nvSpPr>
        <p:spPr>
          <a:xfrm>
            <a:off x="7934322" y="3288506"/>
            <a:ext cx="4110039" cy="828675"/>
          </a:xfrm>
          <a:prstGeom prst="borderCallout1">
            <a:avLst>
              <a:gd name="adj1" fmla="val 38241"/>
              <a:gd name="adj2" fmla="val -433"/>
              <a:gd name="adj3" fmla="val 112500"/>
              <a:gd name="adj4" fmla="val -3833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word comes from Old French and means right angled.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EB705655-9CA8-48EA-AB09-8B0D8A7E5DC6}"/>
              </a:ext>
            </a:extLst>
          </p:cNvPr>
          <p:cNvSpPr/>
          <p:nvPr/>
        </p:nvSpPr>
        <p:spPr>
          <a:xfrm>
            <a:off x="7777160" y="4300537"/>
            <a:ext cx="4212710" cy="828675"/>
          </a:xfrm>
          <a:prstGeom prst="borderCallout1">
            <a:avLst>
              <a:gd name="adj1" fmla="val 42950"/>
              <a:gd name="adj2" fmla="val -861"/>
              <a:gd name="adj3" fmla="val 92118"/>
              <a:gd name="adj4" fmla="val -320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As we know already, ‘</a:t>
            </a:r>
            <a:r>
              <a:rPr lang="en-GB" dirty="0" err="1"/>
              <a:t>tre</a:t>
            </a:r>
            <a:r>
              <a:rPr lang="en-GB" dirty="0"/>
              <a:t>’ in Latin means ‘three’</a:t>
            </a:r>
          </a:p>
        </p:txBody>
      </p:sp>
      <p:sp>
        <p:nvSpPr>
          <p:cNvPr id="9" name="Callout: Line 8">
            <a:extLst>
              <a:ext uri="{FF2B5EF4-FFF2-40B4-BE49-F238E27FC236}">
                <a16:creationId xmlns:a16="http://schemas.microsoft.com/office/drawing/2014/main" id="{72B4AB40-E9AC-4BA6-AFC0-2D95212E1D4A}"/>
              </a:ext>
            </a:extLst>
          </p:cNvPr>
          <p:cNvSpPr/>
          <p:nvPr/>
        </p:nvSpPr>
        <p:spPr>
          <a:xfrm>
            <a:off x="7924799" y="5426350"/>
            <a:ext cx="4212711" cy="700606"/>
          </a:xfrm>
          <a:prstGeom prst="borderCallout1">
            <a:avLst>
              <a:gd name="adj1" fmla="val 32936"/>
              <a:gd name="adj2" fmla="val -181"/>
              <a:gd name="adj3" fmla="val 115337"/>
              <a:gd name="adj4" fmla="val -3483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word comes from ancient Greek and means ‘six-angled’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7F3F1-B669-47B5-85D6-BF6C9BF981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31006" y="1219200"/>
            <a:ext cx="4453345" cy="518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124491-1746-4FE6-9E02-9FC59AC15894}"/>
              </a:ext>
            </a:extLst>
          </p:cNvPr>
          <p:cNvSpPr txBox="1"/>
          <p:nvPr/>
        </p:nvSpPr>
        <p:spPr>
          <a:xfrm>
            <a:off x="704850" y="962025"/>
            <a:ext cx="154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Let’s recap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F1AA63-1F1C-4523-AE72-B95936C316F2}"/>
              </a:ext>
            </a:extLst>
          </p:cNvPr>
          <p:cNvSpPr txBox="1"/>
          <p:nvPr/>
        </p:nvSpPr>
        <p:spPr>
          <a:xfrm>
            <a:off x="726010" y="1819275"/>
            <a:ext cx="2335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What is a 2D shape?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9DCD24-FFB5-4565-93DD-003E672D0576}"/>
              </a:ext>
            </a:extLst>
          </p:cNvPr>
          <p:cNvSpPr/>
          <p:nvPr/>
        </p:nvSpPr>
        <p:spPr>
          <a:xfrm>
            <a:off x="2457449" y="2621518"/>
            <a:ext cx="56197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70AD47">
                    <a:lumMod val="75000"/>
                  </a:srgbClr>
                </a:solidFill>
              </a:rPr>
              <a:t>2D shape is a flat shape. It has sides and vertices.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998366-4046-453E-ADAF-A3A5952AE334}"/>
              </a:ext>
            </a:extLst>
          </p:cNvPr>
          <p:cNvSpPr txBox="1"/>
          <p:nvPr/>
        </p:nvSpPr>
        <p:spPr>
          <a:xfrm>
            <a:off x="726010" y="3836373"/>
            <a:ext cx="2021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What is a vertex?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1E1AA7-B46C-439E-B8BB-F73B42EE6993}"/>
              </a:ext>
            </a:extLst>
          </p:cNvPr>
          <p:cNvSpPr/>
          <p:nvPr/>
        </p:nvSpPr>
        <p:spPr>
          <a:xfrm>
            <a:off x="2457449" y="4598998"/>
            <a:ext cx="4676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Vertex is the point where two lines meet.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4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F1DD4F-EC0E-4B49-B50C-6F3ADE1C22FA}"/>
              </a:ext>
            </a:extLst>
          </p:cNvPr>
          <p:cNvSpPr txBox="1"/>
          <p:nvPr/>
        </p:nvSpPr>
        <p:spPr>
          <a:xfrm>
            <a:off x="854765" y="685800"/>
            <a:ext cx="2549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shape am I?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4A7B44-BFBA-4E2C-BCA5-12BE9A11CDE7}"/>
              </a:ext>
            </a:extLst>
          </p:cNvPr>
          <p:cNvSpPr txBox="1"/>
          <p:nvPr/>
        </p:nvSpPr>
        <p:spPr>
          <a:xfrm>
            <a:off x="1105250" y="1408881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 am a 2D shape.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AC93EB-965F-4027-8CA9-A2DB814F8332}"/>
              </a:ext>
            </a:extLst>
          </p:cNvPr>
          <p:cNvSpPr txBox="1"/>
          <p:nvPr/>
        </p:nvSpPr>
        <p:spPr>
          <a:xfrm>
            <a:off x="1912682" y="1893422"/>
            <a:ext cx="18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 have 5 vertices.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91266E-3CDC-4185-8A79-59CA3B85CCBB}"/>
              </a:ext>
            </a:extLst>
          </p:cNvPr>
          <p:cNvSpPr txBox="1"/>
          <p:nvPr/>
        </p:nvSpPr>
        <p:spPr>
          <a:xfrm>
            <a:off x="8505825" y="3904479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 am a 2D shape.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29A4FE-E24E-44E9-86E1-7E2794CFC640}"/>
              </a:ext>
            </a:extLst>
          </p:cNvPr>
          <p:cNvSpPr txBox="1"/>
          <p:nvPr/>
        </p:nvSpPr>
        <p:spPr>
          <a:xfrm>
            <a:off x="6960932" y="4457361"/>
            <a:ext cx="4077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 share half of my name with an octopus.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E49A4-8F5F-4739-929A-E24D440EA194}"/>
              </a:ext>
            </a:extLst>
          </p:cNvPr>
          <p:cNvSpPr txBox="1"/>
          <p:nvPr/>
        </p:nvSpPr>
        <p:spPr>
          <a:xfrm>
            <a:off x="5991225" y="5010243"/>
            <a:ext cx="1516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 have 8 sides.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6CCCEB-3A3D-4290-AAF1-5BA45F81D3BA}"/>
              </a:ext>
            </a:extLst>
          </p:cNvPr>
          <p:cNvSpPr txBox="1"/>
          <p:nvPr/>
        </p:nvSpPr>
        <p:spPr>
          <a:xfrm>
            <a:off x="2970220" y="2416270"/>
            <a:ext cx="128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What am I?</a:t>
            </a:r>
          </a:p>
        </p:txBody>
      </p:sp>
      <p:pic>
        <p:nvPicPr>
          <p:cNvPr id="1026" name="Picture 2" descr="Octagon Cliparts | Free download on ClipArtMag">
            <a:extLst>
              <a:ext uri="{FF2B5EF4-FFF2-40B4-BE49-F238E27FC236}">
                <a16:creationId xmlns:a16="http://schemas.microsoft.com/office/drawing/2014/main" id="{8F3C7CF0-FDE7-4362-9995-CE759F77A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23847" y="4649154"/>
            <a:ext cx="1516183" cy="194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2E428567-E7C0-45D5-B492-34F5B2189272}"/>
              </a:ext>
            </a:extLst>
          </p:cNvPr>
          <p:cNvSpPr/>
          <p:nvPr/>
        </p:nvSpPr>
        <p:spPr>
          <a:xfrm>
            <a:off x="1461081" y="4072399"/>
            <a:ext cx="3886200" cy="1007389"/>
          </a:xfrm>
          <a:prstGeom prst="wedgeEllipseCallout">
            <a:avLst>
              <a:gd name="adj1" fmla="val -53698"/>
              <a:gd name="adj2" fmla="val 11465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You are correct! I am an octagon!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28250-5677-4509-8EC6-50BC23247D1D}"/>
              </a:ext>
            </a:extLst>
          </p:cNvPr>
          <p:cNvSpPr txBox="1"/>
          <p:nvPr/>
        </p:nvSpPr>
        <p:spPr>
          <a:xfrm>
            <a:off x="4762957" y="5650162"/>
            <a:ext cx="128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What am I?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BA8405A-DCBB-4119-87B5-E6F9C6BF3D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7373" y="1510279"/>
            <a:ext cx="1714500" cy="1504950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31A6A2D4-DC7E-4C9A-B17E-2FC597B64E74}"/>
              </a:ext>
            </a:extLst>
          </p:cNvPr>
          <p:cNvSpPr/>
          <p:nvPr/>
        </p:nvSpPr>
        <p:spPr>
          <a:xfrm>
            <a:off x="6095999" y="828675"/>
            <a:ext cx="4305301" cy="1265888"/>
          </a:xfrm>
          <a:prstGeom prst="wedgeEllipseCallout">
            <a:avLst>
              <a:gd name="adj1" fmla="val -69371"/>
              <a:gd name="adj2" fmla="val 6475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That’s right. I am a pentagon!</a:t>
            </a:r>
          </a:p>
        </p:txBody>
      </p:sp>
    </p:spTree>
    <p:extLst>
      <p:ext uri="{BB962C8B-B14F-4D97-AF65-F5344CB8AC3E}">
        <p14:creationId xmlns:p14="http://schemas.microsoft.com/office/powerpoint/2010/main" val="415827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2" grpId="0" animBg="1"/>
      <p:bldP spid="5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780A60-04B0-45EA-8869-947AF3DFEC02}"/>
              </a:ext>
            </a:extLst>
          </p:cNvPr>
          <p:cNvSpPr txBox="1"/>
          <p:nvPr/>
        </p:nvSpPr>
        <p:spPr>
          <a:xfrm>
            <a:off x="1104900" y="971550"/>
            <a:ext cx="7243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Can you explain in your own words what a 3D shape is?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ACA31A-5CF8-44FB-9C6F-A452D232EAF0}"/>
              </a:ext>
            </a:extLst>
          </p:cNvPr>
          <p:cNvSpPr txBox="1"/>
          <p:nvPr/>
        </p:nvSpPr>
        <p:spPr>
          <a:xfrm>
            <a:off x="1838325" y="1819275"/>
            <a:ext cx="3701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Watch the Monday’s video again: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DE56E4-4A18-4A2A-B6E0-32A9CB1E208B}"/>
              </a:ext>
            </a:extLst>
          </p:cNvPr>
          <p:cNvSpPr/>
          <p:nvPr/>
        </p:nvSpPr>
        <p:spPr>
          <a:xfrm>
            <a:off x="4886404" y="2348984"/>
            <a:ext cx="6076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https://www.bbc.co.uk/bitesize/topics/zjv39j6/articles/zcsjqty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2197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E49526-B239-463B-A71D-BF09F30D30C4}"/>
              </a:ext>
            </a:extLst>
          </p:cNvPr>
          <p:cNvSpPr txBox="1"/>
          <p:nvPr/>
        </p:nvSpPr>
        <p:spPr>
          <a:xfrm>
            <a:off x="2135525" y="1085850"/>
            <a:ext cx="792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Your task for today is to create as many 3D shapes as you can.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1C8500-4B1F-45A6-BDBC-30A7C0409750}"/>
              </a:ext>
            </a:extLst>
          </p:cNvPr>
          <p:cNvSpPr txBox="1"/>
          <p:nvPr/>
        </p:nvSpPr>
        <p:spPr>
          <a:xfrm>
            <a:off x="1643595" y="2200275"/>
            <a:ext cx="8904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You will need toothpicks, </a:t>
            </a:r>
            <a:r>
              <a:rPr lang="en-GB" sz="2000" b="1" dirty="0" err="1"/>
              <a:t>popsticks</a:t>
            </a:r>
            <a:r>
              <a:rPr lang="en-GB" sz="2000" b="1" dirty="0"/>
              <a:t> or any other sticks that are of  an equal length </a:t>
            </a:r>
          </a:p>
          <a:p>
            <a:pPr algn="ctr"/>
            <a:r>
              <a:rPr lang="en-GB" sz="2000" b="1" dirty="0"/>
              <a:t>to make the following 3D shapes.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A9AC1-120B-421A-ACC3-2217819D08A2}"/>
              </a:ext>
            </a:extLst>
          </p:cNvPr>
          <p:cNvSpPr txBox="1"/>
          <p:nvPr/>
        </p:nvSpPr>
        <p:spPr>
          <a:xfrm>
            <a:off x="1643595" y="3228945"/>
            <a:ext cx="9038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If you have some playdough or </a:t>
            </a:r>
            <a:r>
              <a:rPr lang="en-GB" sz="2000" b="1" dirty="0" err="1"/>
              <a:t>blu</a:t>
            </a:r>
            <a:r>
              <a:rPr lang="en-GB" sz="2000" b="1" dirty="0"/>
              <a:t> tack, you can use it to stick the corners together.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26EBA0-D646-4EBE-ABA8-F0741D419FBD}"/>
              </a:ext>
            </a:extLst>
          </p:cNvPr>
          <p:cNvSpPr txBox="1"/>
          <p:nvPr/>
        </p:nvSpPr>
        <p:spPr>
          <a:xfrm>
            <a:off x="2981325" y="4229100"/>
            <a:ext cx="6337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You are going to use these shapes in the next two lessons.</a:t>
            </a:r>
          </a:p>
        </p:txBody>
      </p:sp>
    </p:spTree>
    <p:extLst>
      <p:ext uri="{BB962C8B-B14F-4D97-AF65-F5344CB8AC3E}">
        <p14:creationId xmlns:p14="http://schemas.microsoft.com/office/powerpoint/2010/main" val="2592723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C3942E-41E2-4EDB-A79F-22020C8B9D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435" y="701674"/>
            <a:ext cx="4650740" cy="39617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5D076D-E861-49C6-A233-FD786830A42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0326" y="2178048"/>
            <a:ext cx="4823458" cy="393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49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7F9A1C-841A-40CD-A4F8-4B52D57746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862251" y="1817117"/>
            <a:ext cx="1779712" cy="9397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0F23834-C16B-4C73-A5ED-0C7C9C0411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41252" y="1649288"/>
            <a:ext cx="1433837" cy="12915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1F776B-1129-4406-A498-7836B457F47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7325" y="1649288"/>
            <a:ext cx="1389639" cy="11073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24C223-88DD-42C7-8E9B-D65E81064240}"/>
              </a:ext>
            </a:extLst>
          </p:cNvPr>
          <p:cNvSpPr txBox="1"/>
          <p:nvPr/>
        </p:nvSpPr>
        <p:spPr>
          <a:xfrm>
            <a:off x="1818903" y="306517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Cube</a:t>
            </a:r>
            <a:endParaRPr lang="en-GB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B36671-A703-401B-BD6C-C945ED46CD3F}"/>
              </a:ext>
            </a:extLst>
          </p:cNvPr>
          <p:cNvSpPr txBox="1"/>
          <p:nvPr/>
        </p:nvSpPr>
        <p:spPr>
          <a:xfrm>
            <a:off x="4075379" y="3228945"/>
            <a:ext cx="106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Cylinder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6B0320-F31A-45F9-A376-DBA7A3F0DBC2}"/>
              </a:ext>
            </a:extLst>
          </p:cNvPr>
          <p:cNvSpPr txBox="1"/>
          <p:nvPr/>
        </p:nvSpPr>
        <p:spPr>
          <a:xfrm>
            <a:off x="7194929" y="322894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Cone</a:t>
            </a:r>
            <a:endParaRPr lang="en-GB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DDEBB06-5D8A-4099-9F2C-85BDB2EA1B4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9353" y="707572"/>
            <a:ext cx="1389639" cy="22332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BB215E4-5E1B-4698-8EE3-5394A6D355F7}"/>
              </a:ext>
            </a:extLst>
          </p:cNvPr>
          <p:cNvSpPr txBox="1"/>
          <p:nvPr/>
        </p:nvSpPr>
        <p:spPr>
          <a:xfrm>
            <a:off x="9339943" y="3210801"/>
            <a:ext cx="934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Cuboid</a:t>
            </a:r>
          </a:p>
        </p:txBody>
      </p:sp>
      <p:pic>
        <p:nvPicPr>
          <p:cNvPr id="1030" name="Picture 6" descr="Square Based Pyramid Facts For Kids | DK Find Out">
            <a:extLst>
              <a:ext uri="{FF2B5EF4-FFF2-40B4-BE49-F238E27FC236}">
                <a16:creationId xmlns:a16="http://schemas.microsoft.com/office/drawing/2014/main" id="{031CE1F6-6627-4F6E-BC77-66EE31435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5384" y="4312397"/>
            <a:ext cx="2404860" cy="126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15F6BC-519D-4FA0-9522-AFC9F7AA23D8}"/>
              </a:ext>
            </a:extLst>
          </p:cNvPr>
          <p:cNvSpPr txBox="1"/>
          <p:nvPr/>
        </p:nvSpPr>
        <p:spPr>
          <a:xfrm>
            <a:off x="4752107" y="5148943"/>
            <a:ext cx="2560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square-based Pyramid</a:t>
            </a:r>
          </a:p>
        </p:txBody>
      </p:sp>
    </p:spTree>
    <p:extLst>
      <p:ext uri="{BB962C8B-B14F-4D97-AF65-F5344CB8AC3E}">
        <p14:creationId xmlns:p14="http://schemas.microsoft.com/office/powerpoint/2010/main" val="252402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D89CC1-B83E-4F5C-A06C-0FE4BE4E0B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9870" y="1355725"/>
            <a:ext cx="5124704" cy="394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020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F409A0-6319-4CC9-B5D5-35B5FA10057D}"/>
              </a:ext>
            </a:extLst>
          </p:cNvPr>
          <p:cNvSpPr txBox="1"/>
          <p:nvPr/>
        </p:nvSpPr>
        <p:spPr>
          <a:xfrm>
            <a:off x="930258" y="507414"/>
            <a:ext cx="1033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For the last two shapes you will need scissors, a sheet of paper, a pencil and a glue or Sellotape.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087F3B-F8C1-418E-A659-FE2415969D51}"/>
              </a:ext>
            </a:extLst>
          </p:cNvPr>
          <p:cNvSpPr txBox="1"/>
          <p:nvPr/>
        </p:nvSpPr>
        <p:spPr>
          <a:xfrm>
            <a:off x="723899" y="1340598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/>
              <a:t>Cone</a:t>
            </a:r>
            <a:endParaRPr lang="en-GB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C8160-09F4-4736-A25E-D673DCA78133}"/>
              </a:ext>
            </a:extLst>
          </p:cNvPr>
          <p:cNvSpPr txBox="1"/>
          <p:nvPr/>
        </p:nvSpPr>
        <p:spPr>
          <a:xfrm>
            <a:off x="2104234" y="1740708"/>
            <a:ext cx="798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Find a large object (like a pot) to draw around, so you have a circle. Now cut it out.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30FA806-2D69-439C-8805-0FBF80E888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7982" y="2951862"/>
            <a:ext cx="3110568" cy="32843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504174-1755-4764-AF8D-8AE4AD37B36B}"/>
              </a:ext>
            </a:extLst>
          </p:cNvPr>
          <p:cNvSpPr txBox="1"/>
          <p:nvPr/>
        </p:nvSpPr>
        <p:spPr>
          <a:xfrm>
            <a:off x="1063405" y="2346285"/>
            <a:ext cx="10065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Then, cut out a ‘slice’ like shown on the picture below. Next, overlap both sides and secure with a tape. </a:t>
            </a:r>
          </a:p>
        </p:txBody>
      </p:sp>
    </p:spTree>
    <p:extLst>
      <p:ext uri="{BB962C8B-B14F-4D97-AF65-F5344CB8AC3E}">
        <p14:creationId xmlns:p14="http://schemas.microsoft.com/office/powerpoint/2010/main" val="2219846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00606C-0941-473B-AC46-7248A22BD220}"/>
              </a:ext>
            </a:extLst>
          </p:cNvPr>
          <p:cNvSpPr txBox="1"/>
          <p:nvPr/>
        </p:nvSpPr>
        <p:spPr>
          <a:xfrm>
            <a:off x="733425" y="800100"/>
            <a:ext cx="106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/>
              <a:t>Cylinder</a:t>
            </a:r>
            <a:endParaRPr lang="en-GB" b="1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7ECA5-A79A-499C-958A-E568D4A324C0}"/>
              </a:ext>
            </a:extLst>
          </p:cNvPr>
          <p:cNvSpPr txBox="1"/>
          <p:nvPr/>
        </p:nvSpPr>
        <p:spPr>
          <a:xfrm>
            <a:off x="1868785" y="1885950"/>
            <a:ext cx="845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If you have a cardboard tube of any kind at home you can use it for tomorrow’s lesson.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866248-3656-427E-9C6D-2A3A2C40D6D3}"/>
              </a:ext>
            </a:extLst>
          </p:cNvPr>
          <p:cNvSpPr txBox="1"/>
          <p:nvPr/>
        </p:nvSpPr>
        <p:spPr>
          <a:xfrm>
            <a:off x="2156845" y="3059668"/>
            <a:ext cx="7673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If not, then simply roll the sheet of paper into a tube and secure it with a tape.</a:t>
            </a:r>
          </a:p>
        </p:txBody>
      </p:sp>
    </p:spTree>
    <p:extLst>
      <p:ext uri="{BB962C8B-B14F-4D97-AF65-F5344CB8AC3E}">
        <p14:creationId xmlns:p14="http://schemas.microsoft.com/office/powerpoint/2010/main" val="3684563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A9114B-CBE6-4834-A016-51AB04B8CBC5}"/>
              </a:ext>
            </a:extLst>
          </p:cNvPr>
          <p:cNvSpPr/>
          <p:nvPr/>
        </p:nvSpPr>
        <p:spPr>
          <a:xfrm>
            <a:off x="4172748" y="1449457"/>
            <a:ext cx="38465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4000" b="1" dirty="0">
                <a:solidFill>
                  <a:prstClr val="black"/>
                </a:solidFill>
              </a:rPr>
              <a:t>Good job, Year 2!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1CA81-8021-41F9-B5B8-6BC5FB4C5803}"/>
              </a:ext>
            </a:extLst>
          </p:cNvPr>
          <p:cNvSpPr txBox="1"/>
          <p:nvPr/>
        </p:nvSpPr>
        <p:spPr>
          <a:xfrm>
            <a:off x="4447438" y="2792154"/>
            <a:ext cx="3297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High five in the air</a:t>
            </a:r>
          </a:p>
        </p:txBody>
      </p: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E0FA6A0E-AA34-4255-99BC-4685330006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43708" y="3773458"/>
            <a:ext cx="2043172" cy="193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058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D98937-D30F-4E15-99E6-7D77CD553970}"/>
              </a:ext>
            </a:extLst>
          </p:cNvPr>
          <p:cNvSpPr/>
          <p:nvPr/>
        </p:nvSpPr>
        <p:spPr>
          <a:xfrm>
            <a:off x="3048000" y="1874729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6000" b="1" dirty="0">
                <a:solidFill>
                  <a:prstClr val="black"/>
                </a:solidFill>
              </a:rPr>
              <a:t>Year 2</a:t>
            </a:r>
          </a:p>
          <a:p>
            <a:pPr lvl="0" algn="ctr"/>
            <a:endParaRPr lang="en-GB" dirty="0">
              <a:solidFill>
                <a:prstClr val="black"/>
              </a:solidFill>
            </a:endParaRPr>
          </a:p>
          <a:p>
            <a:pPr lvl="0" algn="ctr"/>
            <a:endParaRPr lang="en-GB" dirty="0">
              <a:solidFill>
                <a:prstClr val="black"/>
              </a:solidFill>
            </a:endParaRPr>
          </a:p>
          <a:p>
            <a:pPr lvl="0" algn="ctr"/>
            <a:r>
              <a:rPr lang="en-GB" sz="3600" b="1" dirty="0">
                <a:solidFill>
                  <a:prstClr val="black"/>
                </a:solidFill>
              </a:rPr>
              <a:t>Properties of the 3D shapes</a:t>
            </a:r>
          </a:p>
          <a:p>
            <a:pPr lvl="0" algn="ctr"/>
            <a:endParaRPr lang="en-GB" sz="2800" dirty="0">
              <a:solidFill>
                <a:prstClr val="black"/>
              </a:solidFill>
            </a:endParaRPr>
          </a:p>
          <a:p>
            <a:pPr lvl="0" algn="ctr"/>
            <a:r>
              <a:rPr lang="en-GB" sz="2800" dirty="0">
                <a:solidFill>
                  <a:prstClr val="black"/>
                </a:solidFill>
              </a:rPr>
              <a:t>Thursday</a:t>
            </a:r>
          </a:p>
          <a:p>
            <a:pPr lvl="0" algn="ctr"/>
            <a:endParaRPr lang="en-GB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B6CEFF-AF51-47CC-943E-26700F5561A4}"/>
              </a:ext>
            </a:extLst>
          </p:cNvPr>
          <p:cNvSpPr txBox="1"/>
          <p:nvPr/>
        </p:nvSpPr>
        <p:spPr>
          <a:xfrm>
            <a:off x="466725" y="361950"/>
            <a:ext cx="154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Let’s recap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9A24E3-C67A-4F5B-8C89-A1F90FB331E8}"/>
              </a:ext>
            </a:extLst>
          </p:cNvPr>
          <p:cNvSpPr txBox="1"/>
          <p:nvPr/>
        </p:nvSpPr>
        <p:spPr>
          <a:xfrm>
            <a:off x="800100" y="1362075"/>
            <a:ext cx="2021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What is a vertex?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7FFDD5-C652-4BE0-A62D-6366089B64F7}"/>
              </a:ext>
            </a:extLst>
          </p:cNvPr>
          <p:cNvSpPr/>
          <p:nvPr/>
        </p:nvSpPr>
        <p:spPr>
          <a:xfrm>
            <a:off x="2124321" y="2100590"/>
            <a:ext cx="45715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>
                <a:solidFill>
                  <a:srgbClr val="70AD47">
                    <a:lumMod val="75000"/>
                  </a:srgbClr>
                </a:solidFill>
              </a:rPr>
              <a:t>Vertex is the point where two lines meet.</a:t>
            </a:r>
            <a:endParaRPr lang="en-GB" dirty="0">
              <a:solidFill>
                <a:srgbClr val="70AD47">
                  <a:lumMod val="75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722BA5-81C9-423D-B840-7E6113261698}"/>
              </a:ext>
            </a:extLst>
          </p:cNvPr>
          <p:cNvSpPr txBox="1"/>
          <p:nvPr/>
        </p:nvSpPr>
        <p:spPr>
          <a:xfrm>
            <a:off x="800100" y="3162300"/>
            <a:ext cx="5994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Which shape would not be flat, 2D shape or 3D shape?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7955E7-E1CD-4B56-B250-B3E8DF565084}"/>
              </a:ext>
            </a:extLst>
          </p:cNvPr>
          <p:cNvSpPr txBox="1"/>
          <p:nvPr/>
        </p:nvSpPr>
        <p:spPr>
          <a:xfrm>
            <a:off x="6934200" y="3162300"/>
            <a:ext cx="4987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That is correct, a 3D shape is not a flat shape.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E18773-0923-4430-BE9E-65487F92FC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10075" y="4224010"/>
            <a:ext cx="1504950" cy="1115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B524AC-0A1A-4D44-A0CE-211EDBF00C74}"/>
              </a:ext>
            </a:extLst>
          </p:cNvPr>
          <p:cNvSpPr txBox="1"/>
          <p:nvPr/>
        </p:nvSpPr>
        <p:spPr>
          <a:xfrm>
            <a:off x="808576" y="4224010"/>
            <a:ext cx="3601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What is the name of this shape?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F7031B-ED05-401A-B8EC-B013D7CF391A}"/>
              </a:ext>
            </a:extLst>
          </p:cNvPr>
          <p:cNvSpPr txBox="1"/>
          <p:nvPr/>
        </p:nvSpPr>
        <p:spPr>
          <a:xfrm>
            <a:off x="6467475" y="5133975"/>
            <a:ext cx="2558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square-based pyramid</a:t>
            </a:r>
          </a:p>
        </p:txBody>
      </p:sp>
    </p:spTree>
    <p:extLst>
      <p:ext uri="{BB962C8B-B14F-4D97-AF65-F5344CB8AC3E}">
        <p14:creationId xmlns:p14="http://schemas.microsoft.com/office/powerpoint/2010/main" val="314824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4ABFCF-26E7-45BF-8630-7C280E8083ED}"/>
              </a:ext>
            </a:extLst>
          </p:cNvPr>
          <p:cNvSpPr txBox="1"/>
          <p:nvPr/>
        </p:nvSpPr>
        <p:spPr>
          <a:xfrm>
            <a:off x="1593034" y="1133475"/>
            <a:ext cx="8796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Today we are  going to work with the shapes you created yesterday.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64C128-FFD2-49AE-8A24-943505B4A9F2}"/>
              </a:ext>
            </a:extLst>
          </p:cNvPr>
          <p:cNvSpPr txBox="1"/>
          <p:nvPr/>
        </p:nvSpPr>
        <p:spPr>
          <a:xfrm>
            <a:off x="942975" y="2695575"/>
            <a:ext cx="4354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First, let’s watch this BBC Bitesize video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CA0E04-15D6-46A9-96CF-21E37291123F}"/>
              </a:ext>
            </a:extLst>
          </p:cNvPr>
          <p:cNvSpPr/>
          <p:nvPr/>
        </p:nvSpPr>
        <p:spPr>
          <a:xfrm>
            <a:off x="3552825" y="3438585"/>
            <a:ext cx="6534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https://www.bbc.co.uk/bitesize/topics/zjv39j6/articles/zgqpk2p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77297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3078827-0B2D-412B-8DF5-4F97A569024A}"/>
              </a:ext>
            </a:extLst>
          </p:cNvPr>
          <p:cNvSpPr txBox="1"/>
          <p:nvPr/>
        </p:nvSpPr>
        <p:spPr>
          <a:xfrm>
            <a:off x="854147" y="709811"/>
            <a:ext cx="6326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Which 3D shape properties were mentioned in the video?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F6F91-0500-45F5-A456-81FC260FC9D5}"/>
              </a:ext>
            </a:extLst>
          </p:cNvPr>
          <p:cNvSpPr txBox="1"/>
          <p:nvPr/>
        </p:nvSpPr>
        <p:spPr>
          <a:xfrm>
            <a:off x="7980123" y="709811"/>
            <a:ext cx="2921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Faces, edges and vertices.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BB9F1D-F6CC-4F15-BD0E-86A424B3A214}"/>
              </a:ext>
            </a:extLst>
          </p:cNvPr>
          <p:cNvSpPr txBox="1"/>
          <p:nvPr/>
        </p:nvSpPr>
        <p:spPr>
          <a:xfrm>
            <a:off x="5678628" y="1906443"/>
            <a:ext cx="617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What is a face of a shape? Use one of your shapes to show me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696967-4D6C-4B68-AFD0-4F65EEB78BF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676" y="2077431"/>
            <a:ext cx="2973526" cy="2533148"/>
          </a:xfrm>
          <a:prstGeom prst="rect">
            <a:avLst/>
          </a:prstGeom>
        </p:spPr>
      </p:pic>
      <p:sp>
        <p:nvSpPr>
          <p:cNvPr id="11" name="Arrow: Left 10">
            <a:extLst>
              <a:ext uri="{FF2B5EF4-FFF2-40B4-BE49-F238E27FC236}">
                <a16:creationId xmlns:a16="http://schemas.microsoft.com/office/drawing/2014/main" id="{62CF16E4-5046-406B-AA5B-83E23D8CD308}"/>
              </a:ext>
            </a:extLst>
          </p:cNvPr>
          <p:cNvSpPr/>
          <p:nvPr/>
        </p:nvSpPr>
        <p:spPr>
          <a:xfrm>
            <a:off x="3133725" y="3132452"/>
            <a:ext cx="2190750" cy="3524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C9FE4E-A253-456E-82BC-69D28BEE1B45}"/>
              </a:ext>
            </a:extLst>
          </p:cNvPr>
          <p:cNvSpPr txBox="1"/>
          <p:nvPr/>
        </p:nvSpPr>
        <p:spPr>
          <a:xfrm>
            <a:off x="6642129" y="2766475"/>
            <a:ext cx="424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face is a flat or curved surface of a shape.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217857-D661-4D11-8EF3-5C4F560C0D79}"/>
              </a:ext>
            </a:extLst>
          </p:cNvPr>
          <p:cNvSpPr txBox="1"/>
          <p:nvPr/>
        </p:nvSpPr>
        <p:spPr>
          <a:xfrm>
            <a:off x="590155" y="4820895"/>
            <a:ext cx="7277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Do you remember how many faces did the cube have in the video?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655CA0-23D4-4FC9-A42A-9890C2F7DD4B}"/>
              </a:ext>
            </a:extLst>
          </p:cNvPr>
          <p:cNvSpPr txBox="1"/>
          <p:nvPr/>
        </p:nvSpPr>
        <p:spPr>
          <a:xfrm>
            <a:off x="8096250" y="48208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482788-6C18-404F-BBD6-317E0AB6414E}"/>
              </a:ext>
            </a:extLst>
          </p:cNvPr>
          <p:cNvSpPr txBox="1"/>
          <p:nvPr/>
        </p:nvSpPr>
        <p:spPr>
          <a:xfrm>
            <a:off x="590155" y="5465545"/>
            <a:ext cx="8005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Find the cube you made yesterday. Count how many faces your cube has.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3E74B-2D6F-439C-BCB9-308D5B777720}"/>
              </a:ext>
            </a:extLst>
          </p:cNvPr>
          <p:cNvSpPr txBox="1"/>
          <p:nvPr/>
        </p:nvSpPr>
        <p:spPr>
          <a:xfrm>
            <a:off x="8940229" y="5508125"/>
            <a:ext cx="14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Also 6, right?</a:t>
            </a:r>
          </a:p>
        </p:txBody>
      </p:sp>
    </p:spTree>
    <p:extLst>
      <p:ext uri="{BB962C8B-B14F-4D97-AF65-F5344CB8AC3E}">
        <p14:creationId xmlns:p14="http://schemas.microsoft.com/office/powerpoint/2010/main" val="21114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2" grpId="0"/>
      <p:bldP spid="13" grpId="0"/>
      <p:bldP spid="15" grpId="0"/>
      <p:bldP spid="16" grpId="0"/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10C784-81E8-4876-8932-E06E44EFF418}"/>
              </a:ext>
            </a:extLst>
          </p:cNvPr>
          <p:cNvSpPr txBox="1"/>
          <p:nvPr/>
        </p:nvSpPr>
        <p:spPr>
          <a:xfrm>
            <a:off x="238125" y="336917"/>
            <a:ext cx="117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Your turn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E20B3B-22CF-44AB-88C1-7953985E6E1B}"/>
              </a:ext>
            </a:extLst>
          </p:cNvPr>
          <p:cNvSpPr txBox="1"/>
          <p:nvPr/>
        </p:nvSpPr>
        <p:spPr>
          <a:xfrm>
            <a:off x="1415242" y="800336"/>
            <a:ext cx="799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Explore all the shapes you made yesterday. Count how many faces each shape has.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F9506D-9FEE-4FE9-96B8-C3F5ED862B62}"/>
              </a:ext>
            </a:extLst>
          </p:cNvPr>
          <p:cNvSpPr txBox="1"/>
          <p:nvPr/>
        </p:nvSpPr>
        <p:spPr>
          <a:xfrm>
            <a:off x="600075" y="1323334"/>
            <a:ext cx="6001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What about the cone? How many faces does the shape have?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E176B-8BA0-4DA3-9DA7-5EE29E265BD8}"/>
              </a:ext>
            </a:extLst>
          </p:cNvPr>
          <p:cNvSpPr txBox="1"/>
          <p:nvPr/>
        </p:nvSpPr>
        <p:spPr>
          <a:xfrm>
            <a:off x="6772275" y="1323334"/>
            <a:ext cx="4238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Once you are finished check your answers.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C647EA3-04E8-42EA-B311-2A955BEDE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445677"/>
              </p:ext>
            </p:extLst>
          </p:nvPr>
        </p:nvGraphicFramePr>
        <p:xfrm>
          <a:off x="2032000" y="1755975"/>
          <a:ext cx="8636001" cy="47972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78667">
                  <a:extLst>
                    <a:ext uri="{9D8B030D-6E8A-4147-A177-3AD203B41FA5}">
                      <a16:colId xmlns:a16="http://schemas.microsoft.com/office/drawing/2014/main" val="2240289001"/>
                    </a:ext>
                  </a:extLst>
                </a:gridCol>
                <a:gridCol w="2878667">
                  <a:extLst>
                    <a:ext uri="{9D8B030D-6E8A-4147-A177-3AD203B41FA5}">
                      <a16:colId xmlns:a16="http://schemas.microsoft.com/office/drawing/2014/main" val="3731829357"/>
                    </a:ext>
                  </a:extLst>
                </a:gridCol>
                <a:gridCol w="2878667">
                  <a:extLst>
                    <a:ext uri="{9D8B030D-6E8A-4147-A177-3AD203B41FA5}">
                      <a16:colId xmlns:a16="http://schemas.microsoft.com/office/drawing/2014/main" val="1392222683"/>
                    </a:ext>
                  </a:extLst>
                </a:gridCol>
              </a:tblGrid>
              <a:tr h="7995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Name of the shape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faces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3099"/>
                  </a:ext>
                </a:extLst>
              </a:tr>
              <a:tr h="7995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cylinder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 (1 curved surface and 2 faces)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894824"/>
                  </a:ext>
                </a:extLst>
              </a:tr>
              <a:tr h="7995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3780757"/>
                  </a:ext>
                </a:extLst>
              </a:tr>
              <a:tr h="7995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square-based pyramid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8394804"/>
                  </a:ext>
                </a:extLst>
              </a:tr>
              <a:tr h="7995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2( 1 curved surface and one face)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159992"/>
                  </a:ext>
                </a:extLst>
              </a:tr>
              <a:tr h="7995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cuboid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817416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38F30EC-9A26-46F5-B5EF-F380C89D4C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567132" y="2722756"/>
            <a:ext cx="703014" cy="4400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23D76C-AC7A-497B-AFFF-EE8A736DB1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2094" y="3429000"/>
            <a:ext cx="815379" cy="649756"/>
          </a:xfrm>
          <a:prstGeom prst="rect">
            <a:avLst/>
          </a:prstGeom>
        </p:spPr>
      </p:pic>
      <p:pic>
        <p:nvPicPr>
          <p:cNvPr id="10" name="Picture 6" descr="Square Based Pyramid Facts For Kids | DK Find Out">
            <a:extLst>
              <a:ext uri="{FF2B5EF4-FFF2-40B4-BE49-F238E27FC236}">
                <a16:creationId xmlns:a16="http://schemas.microsoft.com/office/drawing/2014/main" id="{15F6CC5B-13FF-406E-9F20-14AE6CBC7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900" r="18105"/>
          <a:stretch/>
        </p:blipFill>
        <p:spPr bwMode="auto">
          <a:xfrm>
            <a:off x="2605352" y="4366457"/>
            <a:ext cx="626573" cy="54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8C8FF2-F321-4278-A7CD-043F976C83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7839" y="5048142"/>
            <a:ext cx="721598" cy="6499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5A48D3-5D5A-485E-B58E-27E5BE22F29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564215" y="5660823"/>
            <a:ext cx="708846" cy="113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7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9BB362-4AD7-43C6-B690-F0724A484E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2715" y="1924051"/>
            <a:ext cx="3968285" cy="33805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84B956-46F1-4BAF-B1D8-E0998BCF2857}"/>
              </a:ext>
            </a:extLst>
          </p:cNvPr>
          <p:cNvSpPr txBox="1"/>
          <p:nvPr/>
        </p:nvSpPr>
        <p:spPr>
          <a:xfrm>
            <a:off x="6029325" y="3333750"/>
            <a:ext cx="253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EB1A-6164-4F45-8284-F33B1DCA8F91}"/>
              </a:ext>
            </a:extLst>
          </p:cNvPr>
          <p:cNvSpPr txBox="1"/>
          <p:nvPr/>
        </p:nvSpPr>
        <p:spPr>
          <a:xfrm>
            <a:off x="779160" y="685095"/>
            <a:ext cx="5230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We know that faces are flat or curved surfaces.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AB2BEF-7306-406F-BBF0-E361C48ABEEE}"/>
              </a:ext>
            </a:extLst>
          </p:cNvPr>
          <p:cNvSpPr txBox="1"/>
          <p:nvPr/>
        </p:nvSpPr>
        <p:spPr>
          <a:xfrm>
            <a:off x="2776392" y="1210633"/>
            <a:ext cx="9039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An edge is where the two faces meet. Have a go at showing the edges on the cube.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8359DD0-4539-46FA-A2A8-E1896DFAD295}"/>
              </a:ext>
            </a:extLst>
          </p:cNvPr>
          <p:cNvSpPr/>
          <p:nvPr/>
        </p:nvSpPr>
        <p:spPr>
          <a:xfrm rot="16200000">
            <a:off x="3763448" y="1123948"/>
            <a:ext cx="227528" cy="2037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2ACAAA-6EDE-47B7-8E4D-D9FC1577846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99663" y="3202675"/>
            <a:ext cx="2054530" cy="2621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FE95EB-ACA2-4199-8A11-B6607E8451F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086201">
            <a:off x="4013246" y="4701534"/>
            <a:ext cx="1211600" cy="1545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B47EE3-8C8F-44B6-9E5C-204E8DF853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912562" y="5011802"/>
            <a:ext cx="2054530" cy="2621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4EDF29-6B44-49E6-BD30-36A6DB00B1D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0471" y="3831324"/>
            <a:ext cx="2054530" cy="2621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864F31-35DB-45B6-81C5-8E7B96432EB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034359">
            <a:off x="1575397" y="2385357"/>
            <a:ext cx="1264383" cy="1613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77314C-C5F5-4565-A911-2742300119A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35202" y="3984537"/>
            <a:ext cx="2054530" cy="2621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7812C8-70A5-4F40-AA87-691BD58ACB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224" y="2912529"/>
            <a:ext cx="2054530" cy="2621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D561A1-977C-47BD-843B-1E9C7EDC25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95222">
            <a:off x="3708295" y="2625143"/>
            <a:ext cx="1439915" cy="1807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22BBBC-1567-4835-8A30-22A3E31A15C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0699" y="4031386"/>
            <a:ext cx="1249788" cy="104250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8CE5C0F-FAE5-4DF3-A757-FDA23A642D62}"/>
              </a:ext>
            </a:extLst>
          </p:cNvPr>
          <p:cNvSpPr txBox="1"/>
          <p:nvPr/>
        </p:nvSpPr>
        <p:spPr>
          <a:xfrm>
            <a:off x="8147223" y="1887021"/>
            <a:ext cx="1204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Let’s check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61ADF8-1A09-4CDA-A7E2-8591E9A4841D}"/>
              </a:ext>
            </a:extLst>
          </p:cNvPr>
          <p:cNvSpPr txBox="1"/>
          <p:nvPr/>
        </p:nvSpPr>
        <p:spPr>
          <a:xfrm>
            <a:off x="7369254" y="2839900"/>
            <a:ext cx="336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Did you get 12 edges? Well done.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B8411C-6196-4E18-9825-70260178858C}"/>
              </a:ext>
            </a:extLst>
          </p:cNvPr>
          <p:cNvSpPr txBox="1"/>
          <p:nvPr/>
        </p:nvSpPr>
        <p:spPr>
          <a:xfrm>
            <a:off x="5858892" y="4131236"/>
            <a:ext cx="5733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How did you make sure that you have counted all edges and didn’t count any twice?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74E6AF-AEDA-426D-B551-60A32047CBDC}"/>
              </a:ext>
            </a:extLst>
          </p:cNvPr>
          <p:cNvSpPr txBox="1"/>
          <p:nvPr/>
        </p:nvSpPr>
        <p:spPr>
          <a:xfrm>
            <a:off x="4137526" y="5730446"/>
            <a:ext cx="7600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Can you check if I have counted and marked all the edges?</a:t>
            </a:r>
          </a:p>
        </p:txBody>
      </p:sp>
    </p:spTree>
    <p:extLst>
      <p:ext uri="{BB962C8B-B14F-4D97-AF65-F5344CB8AC3E}">
        <p14:creationId xmlns:p14="http://schemas.microsoft.com/office/powerpoint/2010/main" val="422542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CEF3C7-9EF3-421E-ADBC-338136B006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8992" y="1841490"/>
            <a:ext cx="1064377" cy="14128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070310B-B2A8-4C0D-BF33-DCCFEBAD78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38785" y="2011342"/>
            <a:ext cx="1248009" cy="10731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173BAE-2789-44C6-A3AC-ABC85F4D43B3}"/>
              </a:ext>
            </a:extLst>
          </p:cNvPr>
          <p:cNvSpPr txBox="1"/>
          <p:nvPr/>
        </p:nvSpPr>
        <p:spPr>
          <a:xfrm>
            <a:off x="4353215" y="695325"/>
            <a:ext cx="3485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What about these two shapes?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47CBB-1AF1-4914-897B-9EC7D88CBAFA}"/>
              </a:ext>
            </a:extLst>
          </p:cNvPr>
          <p:cNvSpPr txBox="1"/>
          <p:nvPr/>
        </p:nvSpPr>
        <p:spPr>
          <a:xfrm>
            <a:off x="3009900" y="3514725"/>
            <a:ext cx="93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Sphere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A720C3-633B-44FC-B886-50BE32D08C47}"/>
              </a:ext>
            </a:extLst>
          </p:cNvPr>
          <p:cNvSpPr txBox="1"/>
          <p:nvPr/>
        </p:nvSpPr>
        <p:spPr>
          <a:xfrm>
            <a:off x="8077330" y="3514725"/>
            <a:ext cx="770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Circle</a:t>
            </a:r>
            <a:endParaRPr lang="en-GB" b="1" dirty="0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EF105CD-5B2C-4B91-A398-14E282E91773}"/>
              </a:ext>
            </a:extLst>
          </p:cNvPr>
          <p:cNvSpPr/>
          <p:nvPr/>
        </p:nvSpPr>
        <p:spPr>
          <a:xfrm rot="3335895">
            <a:off x="8305546" y="4482665"/>
            <a:ext cx="1679628" cy="400110"/>
          </a:xfrm>
          <a:prstGeom prst="leftArrow">
            <a:avLst>
              <a:gd name="adj1" fmla="val 50000"/>
              <a:gd name="adj2" fmla="val 118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BB35F35-8E40-4E4C-83B1-6D16589C9512}"/>
              </a:ext>
            </a:extLst>
          </p:cNvPr>
          <p:cNvSpPr/>
          <p:nvPr/>
        </p:nvSpPr>
        <p:spPr>
          <a:xfrm rot="17617701">
            <a:off x="2162175" y="4591050"/>
            <a:ext cx="1778108" cy="400110"/>
          </a:xfrm>
          <a:prstGeom prst="rightArrow">
            <a:avLst>
              <a:gd name="adj1" fmla="val 50000"/>
              <a:gd name="adj2" fmla="val 116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48E062-30CC-4A42-8FA8-AD9E166EB637}"/>
              </a:ext>
            </a:extLst>
          </p:cNvPr>
          <p:cNvSpPr txBox="1"/>
          <p:nvPr/>
        </p:nvSpPr>
        <p:spPr>
          <a:xfrm>
            <a:off x="1317623" y="5667375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This is a 3D shape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55D028-D859-4141-B566-0E32177D3C62}"/>
              </a:ext>
            </a:extLst>
          </p:cNvPr>
          <p:cNvSpPr txBox="1"/>
          <p:nvPr/>
        </p:nvSpPr>
        <p:spPr>
          <a:xfrm>
            <a:off x="9267825" y="5667375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This is a 2D shape</a:t>
            </a:r>
          </a:p>
        </p:txBody>
      </p:sp>
    </p:spTree>
    <p:extLst>
      <p:ext uri="{BB962C8B-B14F-4D97-AF65-F5344CB8AC3E}">
        <p14:creationId xmlns:p14="http://schemas.microsoft.com/office/powerpoint/2010/main" val="22837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D29C29-3F46-43B7-9F57-2063C4D55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18086"/>
              </p:ext>
            </p:extLst>
          </p:nvPr>
        </p:nvGraphicFramePr>
        <p:xfrm>
          <a:off x="708024" y="1430640"/>
          <a:ext cx="8264524" cy="49762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6131">
                  <a:extLst>
                    <a:ext uri="{9D8B030D-6E8A-4147-A177-3AD203B41FA5}">
                      <a16:colId xmlns:a16="http://schemas.microsoft.com/office/drawing/2014/main" val="1073642235"/>
                    </a:ext>
                  </a:extLst>
                </a:gridCol>
                <a:gridCol w="2066131">
                  <a:extLst>
                    <a:ext uri="{9D8B030D-6E8A-4147-A177-3AD203B41FA5}">
                      <a16:colId xmlns:a16="http://schemas.microsoft.com/office/drawing/2014/main" val="1356249977"/>
                    </a:ext>
                  </a:extLst>
                </a:gridCol>
                <a:gridCol w="2066131">
                  <a:extLst>
                    <a:ext uri="{9D8B030D-6E8A-4147-A177-3AD203B41FA5}">
                      <a16:colId xmlns:a16="http://schemas.microsoft.com/office/drawing/2014/main" val="3170993885"/>
                    </a:ext>
                  </a:extLst>
                </a:gridCol>
                <a:gridCol w="2066131">
                  <a:extLst>
                    <a:ext uri="{9D8B030D-6E8A-4147-A177-3AD203B41FA5}">
                      <a16:colId xmlns:a16="http://schemas.microsoft.com/office/drawing/2014/main" val="1323798915"/>
                    </a:ext>
                  </a:extLst>
                </a:gridCol>
              </a:tblGrid>
              <a:tr h="8293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Name of the shape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faces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edges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493488"/>
                  </a:ext>
                </a:extLst>
              </a:tr>
              <a:tr h="8293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cylinder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 (1 curved surface and one face)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1076843"/>
                  </a:ext>
                </a:extLst>
              </a:tr>
              <a:tr h="8293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9604401"/>
                  </a:ext>
                </a:extLst>
              </a:tr>
              <a:tr h="8293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square-based pyramid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8289268"/>
                  </a:ext>
                </a:extLst>
              </a:tr>
              <a:tr h="8293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2( 1 curved surface and one face)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906985"/>
                  </a:ext>
                </a:extLst>
              </a:tr>
              <a:tr h="8293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cuboid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54858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59D801F-EE6E-46DC-9D2C-52AFDBE204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433654" y="2409792"/>
            <a:ext cx="703014" cy="4400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89704E-989E-4C97-A914-0C01015924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7471" y="3195952"/>
            <a:ext cx="815379" cy="649756"/>
          </a:xfrm>
          <a:prstGeom prst="rect">
            <a:avLst/>
          </a:prstGeom>
        </p:spPr>
      </p:pic>
      <p:pic>
        <p:nvPicPr>
          <p:cNvPr id="8" name="Picture 6" descr="Square Based Pyramid Facts For Kids | DK Find Out">
            <a:extLst>
              <a:ext uri="{FF2B5EF4-FFF2-40B4-BE49-F238E27FC236}">
                <a16:creationId xmlns:a16="http://schemas.microsoft.com/office/drawing/2014/main" id="{F5AFD789-BA69-4C19-BA73-88A341FD68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900" r="18105"/>
          <a:stretch/>
        </p:blipFill>
        <p:spPr bwMode="auto">
          <a:xfrm>
            <a:off x="1471876" y="4060334"/>
            <a:ext cx="626573" cy="54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79CB6B-5885-460B-9784-BFF3F3A86E7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4361" y="4815094"/>
            <a:ext cx="721598" cy="6499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2DB0FE-6A9A-4936-A8ED-0C13758240F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430737" y="5464535"/>
            <a:ext cx="708846" cy="11391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2FA2EF0-8E42-48D1-8C44-216FD5F91F48}"/>
              </a:ext>
            </a:extLst>
          </p:cNvPr>
          <p:cNvSpPr/>
          <p:nvPr/>
        </p:nvSpPr>
        <p:spPr>
          <a:xfrm>
            <a:off x="247244" y="251019"/>
            <a:ext cx="1177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</a:rPr>
              <a:t>Your turn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11A818-E696-4BC4-B10B-67BB287AEF04}"/>
              </a:ext>
            </a:extLst>
          </p:cNvPr>
          <p:cNvSpPr/>
          <p:nvPr/>
        </p:nvSpPr>
        <p:spPr>
          <a:xfrm>
            <a:off x="2005189" y="366974"/>
            <a:ext cx="8391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Explore all the shapes you made yesterday. Count how many edges each shape has.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10694E-89EC-4204-87D4-F0182DD90821}"/>
              </a:ext>
            </a:extLst>
          </p:cNvPr>
          <p:cNvSpPr/>
          <p:nvPr/>
        </p:nvSpPr>
        <p:spPr>
          <a:xfrm>
            <a:off x="4234101" y="856219"/>
            <a:ext cx="4238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Once you are finished check your answers.</a:t>
            </a:r>
          </a:p>
        </p:txBody>
      </p:sp>
    </p:spTree>
    <p:extLst>
      <p:ext uri="{BB962C8B-B14F-4D97-AF65-F5344CB8AC3E}">
        <p14:creationId xmlns:p14="http://schemas.microsoft.com/office/powerpoint/2010/main" val="153795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029EFD-4BEB-451D-9D68-0794D165E123}"/>
              </a:ext>
            </a:extLst>
          </p:cNvPr>
          <p:cNvSpPr txBox="1"/>
          <p:nvPr/>
        </p:nvSpPr>
        <p:spPr>
          <a:xfrm>
            <a:off x="3888825" y="3038475"/>
            <a:ext cx="4414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Excellent maths work today!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5DE17E-0433-4F7F-81E0-C8F2236ACC20}"/>
              </a:ext>
            </a:extLst>
          </p:cNvPr>
          <p:cNvSpPr txBox="1"/>
          <p:nvPr/>
        </p:nvSpPr>
        <p:spPr>
          <a:xfrm>
            <a:off x="4648264" y="1704975"/>
            <a:ext cx="2895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Well done, Year 2!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EEB9DB-5E5D-4D09-AA63-688C27F13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6983" y="3897085"/>
            <a:ext cx="1638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016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B6CCFC-9534-43AD-A26F-A72C9D647437}"/>
              </a:ext>
            </a:extLst>
          </p:cNvPr>
          <p:cNvSpPr/>
          <p:nvPr/>
        </p:nvSpPr>
        <p:spPr>
          <a:xfrm>
            <a:off x="3048000" y="1936284"/>
            <a:ext cx="6096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6000" b="1" dirty="0">
                <a:solidFill>
                  <a:prstClr val="black"/>
                </a:solidFill>
              </a:rPr>
              <a:t>Year 2</a:t>
            </a:r>
          </a:p>
          <a:p>
            <a:pPr lvl="0" algn="ctr"/>
            <a:endParaRPr lang="en-GB" dirty="0">
              <a:solidFill>
                <a:prstClr val="black"/>
              </a:solidFill>
            </a:endParaRPr>
          </a:p>
          <a:p>
            <a:pPr lvl="0" algn="ctr"/>
            <a:endParaRPr lang="en-GB" dirty="0">
              <a:solidFill>
                <a:prstClr val="black"/>
              </a:solidFill>
            </a:endParaRPr>
          </a:p>
          <a:p>
            <a:pPr lvl="0" algn="ctr"/>
            <a:r>
              <a:rPr lang="en-GB" sz="3600" b="1" dirty="0">
                <a:solidFill>
                  <a:prstClr val="black"/>
                </a:solidFill>
              </a:rPr>
              <a:t>Properties of the 3D shapes</a:t>
            </a:r>
          </a:p>
          <a:p>
            <a:pPr lvl="0" algn="ctr"/>
            <a:endParaRPr lang="en-GB" sz="2800" dirty="0">
              <a:solidFill>
                <a:prstClr val="black"/>
              </a:solidFill>
            </a:endParaRPr>
          </a:p>
          <a:p>
            <a:pPr lvl="0" algn="ctr"/>
            <a:r>
              <a:rPr lang="en-GB" sz="2800" dirty="0">
                <a:solidFill>
                  <a:prstClr val="black"/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061833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0109D5-CDCC-43D2-990A-3668556F42D6}"/>
              </a:ext>
            </a:extLst>
          </p:cNvPr>
          <p:cNvSpPr txBox="1"/>
          <p:nvPr/>
        </p:nvSpPr>
        <p:spPr>
          <a:xfrm>
            <a:off x="571500" y="552450"/>
            <a:ext cx="154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Let’s recap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8FBF22-5CBE-490E-ADE5-1B620E68282A}"/>
              </a:ext>
            </a:extLst>
          </p:cNvPr>
          <p:cNvSpPr txBox="1"/>
          <p:nvPr/>
        </p:nvSpPr>
        <p:spPr>
          <a:xfrm>
            <a:off x="1200150" y="1581150"/>
            <a:ext cx="4518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Explain what the following words mean: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16199B-8266-40F6-957B-8E39DFA6B212}"/>
              </a:ext>
            </a:extLst>
          </p:cNvPr>
          <p:cNvSpPr txBox="1"/>
          <p:nvPr/>
        </p:nvSpPr>
        <p:spPr>
          <a:xfrm>
            <a:off x="1343314" y="2600325"/>
            <a:ext cx="18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Side in a 2D shape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4AEE2-0B5A-4757-8871-56BDA40C0AB4}"/>
              </a:ext>
            </a:extLst>
          </p:cNvPr>
          <p:cNvSpPr txBox="1"/>
          <p:nvPr/>
        </p:nvSpPr>
        <p:spPr>
          <a:xfrm>
            <a:off x="1314716" y="3059668"/>
            <a:ext cx="210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Vertex in a 2D shape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7DCE2A-B457-4F81-BEDF-E0EA8D83A68B}"/>
              </a:ext>
            </a:extLst>
          </p:cNvPr>
          <p:cNvSpPr txBox="1"/>
          <p:nvPr/>
        </p:nvSpPr>
        <p:spPr>
          <a:xfrm>
            <a:off x="1314716" y="3519011"/>
            <a:ext cx="195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Edge in a 3D shape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F446B-5E1D-4A58-B741-DE008F248AA0}"/>
              </a:ext>
            </a:extLst>
          </p:cNvPr>
          <p:cNvSpPr txBox="1"/>
          <p:nvPr/>
        </p:nvSpPr>
        <p:spPr>
          <a:xfrm>
            <a:off x="1329592" y="3978354"/>
            <a:ext cx="192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Face in a 3D shape</a:t>
            </a:r>
          </a:p>
        </p:txBody>
      </p:sp>
    </p:spTree>
    <p:extLst>
      <p:ext uri="{BB962C8B-B14F-4D97-AF65-F5344CB8AC3E}">
        <p14:creationId xmlns:p14="http://schemas.microsoft.com/office/powerpoint/2010/main" val="296675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079D47-2C70-4D61-B6AA-D242164B5A23}"/>
              </a:ext>
            </a:extLst>
          </p:cNvPr>
          <p:cNvSpPr txBox="1"/>
          <p:nvPr/>
        </p:nvSpPr>
        <p:spPr>
          <a:xfrm>
            <a:off x="2061466" y="794978"/>
            <a:ext cx="8069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Today, we are going to look at the last property of a 3D shape.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095D84-AC55-4C36-A2A9-ADC769CE5447}"/>
              </a:ext>
            </a:extLst>
          </p:cNvPr>
          <p:cNvSpPr txBox="1"/>
          <p:nvPr/>
        </p:nvSpPr>
        <p:spPr>
          <a:xfrm>
            <a:off x="702701" y="1852254"/>
            <a:ext cx="1101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Watch BBC Bitesize video again very carefully. Which property of a 3D shape we haven’t explored yet?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B71ACF-9E31-4A53-9509-5178DE734A6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826" y="2847975"/>
            <a:ext cx="6590347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813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530F4F-1B59-4137-B9B3-B6EC84E71886}"/>
              </a:ext>
            </a:extLst>
          </p:cNvPr>
          <p:cNvSpPr txBox="1"/>
          <p:nvPr/>
        </p:nvSpPr>
        <p:spPr>
          <a:xfrm>
            <a:off x="1983175" y="714375"/>
            <a:ext cx="822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did you notice, which property we haven’t looked at yet?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770841-703C-4FC1-813F-84CA3599C4E3}"/>
              </a:ext>
            </a:extLst>
          </p:cNvPr>
          <p:cNvSpPr txBox="1"/>
          <p:nvPr/>
        </p:nvSpPr>
        <p:spPr>
          <a:xfrm>
            <a:off x="2680546" y="1695450"/>
            <a:ext cx="6830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That’s correct. We need to explore the vertices on a 3D shape.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B4323A-E86B-44D3-899A-DC6CF732D39B}"/>
              </a:ext>
            </a:extLst>
          </p:cNvPr>
          <p:cNvSpPr txBox="1"/>
          <p:nvPr/>
        </p:nvSpPr>
        <p:spPr>
          <a:xfrm>
            <a:off x="1928129" y="3548420"/>
            <a:ext cx="8335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Do you think you might have an idea of what a vertex in a 3D shape might be? </a:t>
            </a:r>
          </a:p>
          <a:p>
            <a:pPr algn="ctr"/>
            <a:r>
              <a:rPr lang="en-GB" sz="2000" dirty="0"/>
              <a:t>Take a cube and have a go at showing the vertices on a 3D shape.</a:t>
            </a:r>
          </a:p>
        </p:txBody>
      </p:sp>
    </p:spTree>
    <p:extLst>
      <p:ext uri="{BB962C8B-B14F-4D97-AF65-F5344CB8AC3E}">
        <p14:creationId xmlns:p14="http://schemas.microsoft.com/office/powerpoint/2010/main" val="36553253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9A42E1-3FCE-49B0-86D4-ABC595C0B399}"/>
              </a:ext>
            </a:extLst>
          </p:cNvPr>
          <p:cNvSpPr txBox="1"/>
          <p:nvPr/>
        </p:nvSpPr>
        <p:spPr>
          <a:xfrm>
            <a:off x="600075" y="628650"/>
            <a:ext cx="1473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Watch 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999314-1991-49FF-8D16-1C1A27DB66F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1499" y="1742903"/>
            <a:ext cx="4651651" cy="3962743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38B788A3-B435-4772-946B-A329D586F984}"/>
              </a:ext>
            </a:extLst>
          </p:cNvPr>
          <p:cNvSpPr/>
          <p:nvPr/>
        </p:nvSpPr>
        <p:spPr>
          <a:xfrm>
            <a:off x="7029450" y="771525"/>
            <a:ext cx="152400" cy="1171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E0C6C2-9503-4321-9659-D43DBF8DD14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7008" y="1548713"/>
            <a:ext cx="188992" cy="11888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4242FB-2CED-434D-A4C8-46E70BD788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3229" y="859482"/>
            <a:ext cx="188992" cy="11888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240A1F-25DA-408F-9C4F-2D165B754F2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5283" y="1586812"/>
            <a:ext cx="188992" cy="11888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F30DD1-EFA2-42F5-B490-F7C1DD276DB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3229" y="3196538"/>
            <a:ext cx="188992" cy="11888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41C807-2F07-45DF-8A2C-C2BB540949E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6658" y="3129862"/>
            <a:ext cx="188992" cy="11888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B8C9B3-98FF-45B1-A694-615D5E268B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3693" y="3872813"/>
            <a:ext cx="188992" cy="11888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FAA069-D1A0-45BC-B23A-6CD4BC7982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8876" y="3872813"/>
            <a:ext cx="188992" cy="11888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961ADC7-714D-46B0-99FB-CC7F811FF94C}"/>
              </a:ext>
            </a:extLst>
          </p:cNvPr>
          <p:cNvSpPr txBox="1"/>
          <p:nvPr/>
        </p:nvSpPr>
        <p:spPr>
          <a:xfrm>
            <a:off x="8162925" y="1453893"/>
            <a:ext cx="3242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These are vertices in a cube.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726E89-D818-4A33-A9DB-8D17AABC14F0}"/>
              </a:ext>
            </a:extLst>
          </p:cNvPr>
          <p:cNvSpPr txBox="1"/>
          <p:nvPr/>
        </p:nvSpPr>
        <p:spPr>
          <a:xfrm>
            <a:off x="8315325" y="2143124"/>
            <a:ext cx="3239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Did you have the same idea?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1059E5-83B0-47E2-98B7-93C42C7C38FB}"/>
              </a:ext>
            </a:extLst>
          </p:cNvPr>
          <p:cNvSpPr txBox="1"/>
          <p:nvPr/>
        </p:nvSpPr>
        <p:spPr>
          <a:xfrm>
            <a:off x="981075" y="6076950"/>
            <a:ext cx="837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A vertex in a 3D shape is a point where two or more edges meet.</a:t>
            </a:r>
          </a:p>
        </p:txBody>
      </p:sp>
    </p:spTree>
    <p:extLst>
      <p:ext uri="{BB962C8B-B14F-4D97-AF65-F5344CB8AC3E}">
        <p14:creationId xmlns:p14="http://schemas.microsoft.com/office/powerpoint/2010/main" val="368329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7AD554-1A6F-49DD-8EA3-8E5AB479F4D3}"/>
              </a:ext>
            </a:extLst>
          </p:cNvPr>
          <p:cNvSpPr/>
          <p:nvPr/>
        </p:nvSpPr>
        <p:spPr>
          <a:xfrm>
            <a:off x="214186" y="167759"/>
            <a:ext cx="1374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</a:rPr>
              <a:t>Your turn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C810E7F-4BE3-42DE-A904-9A3E4D830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564190"/>
              </p:ext>
            </p:extLst>
          </p:nvPr>
        </p:nvGraphicFramePr>
        <p:xfrm>
          <a:off x="412750" y="1184909"/>
          <a:ext cx="9683750" cy="5439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36750">
                  <a:extLst>
                    <a:ext uri="{9D8B030D-6E8A-4147-A177-3AD203B41FA5}">
                      <a16:colId xmlns:a16="http://schemas.microsoft.com/office/drawing/2014/main" val="972531048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1446463407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758775622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2697124415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4287056973"/>
                    </a:ext>
                  </a:extLst>
                </a:gridCol>
              </a:tblGrid>
              <a:tr h="9026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Name of the shape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faces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edges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vertices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761326"/>
                  </a:ext>
                </a:extLst>
              </a:tr>
              <a:tr h="9026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cylinder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 (1 curved surface and one face)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5977735"/>
                  </a:ext>
                </a:extLst>
              </a:tr>
              <a:tr h="9026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4965818"/>
                  </a:ext>
                </a:extLst>
              </a:tr>
              <a:tr h="9026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square-based pyramid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8290"/>
                  </a:ext>
                </a:extLst>
              </a:tr>
              <a:tr h="9026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2( 1 curved surface and one face)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8526347"/>
                  </a:ext>
                </a:extLst>
              </a:tr>
              <a:tr h="9026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cuboid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94294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38477C-EB87-4C40-9330-420292793BD2}"/>
              </a:ext>
            </a:extLst>
          </p:cNvPr>
          <p:cNvSpPr/>
          <p:nvPr/>
        </p:nvSpPr>
        <p:spPr>
          <a:xfrm>
            <a:off x="7644051" y="547360"/>
            <a:ext cx="4238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Once you are finished check your answers.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EE812-3441-4670-8529-74945B2B3C79}"/>
              </a:ext>
            </a:extLst>
          </p:cNvPr>
          <p:cNvSpPr txBox="1"/>
          <p:nvPr/>
        </p:nvSpPr>
        <p:spPr>
          <a:xfrm>
            <a:off x="2028825" y="547360"/>
            <a:ext cx="581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Count how many vertices the shapes you have made have?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C1DD73-4BD3-4BFA-A996-24526137EA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193467" y="2331898"/>
            <a:ext cx="703014" cy="4400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4C42A9-984A-4821-9449-E7C5355A1B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7284" y="3118058"/>
            <a:ext cx="815379" cy="649756"/>
          </a:xfrm>
          <a:prstGeom prst="rect">
            <a:avLst/>
          </a:prstGeom>
        </p:spPr>
      </p:pic>
      <p:pic>
        <p:nvPicPr>
          <p:cNvPr id="9" name="Picture 6" descr="Square Based Pyramid Facts For Kids | DK Find Out">
            <a:extLst>
              <a:ext uri="{FF2B5EF4-FFF2-40B4-BE49-F238E27FC236}">
                <a16:creationId xmlns:a16="http://schemas.microsoft.com/office/drawing/2014/main" id="{007C6D05-BC88-45E6-B108-C9C34D3243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900" r="18105"/>
          <a:stretch/>
        </p:blipFill>
        <p:spPr bwMode="auto">
          <a:xfrm>
            <a:off x="1231686" y="4110399"/>
            <a:ext cx="626573" cy="54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D22210-310C-4A89-9DDE-2F7A9BE344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8732" y="4970423"/>
            <a:ext cx="721598" cy="6499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7BFED0-E56B-4A15-A1E3-62CB10941DE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084252" y="5577141"/>
            <a:ext cx="708846" cy="113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01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E0279B16-4CFC-49B8-AE9B-8A4B8A7D7D89}"/>
              </a:ext>
            </a:extLst>
          </p:cNvPr>
          <p:cNvSpPr/>
          <p:nvPr/>
        </p:nvSpPr>
        <p:spPr>
          <a:xfrm>
            <a:off x="5148262" y="2107169"/>
            <a:ext cx="2466975" cy="19621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E4FE35-3F7D-4581-A806-23A29D8A9166}"/>
              </a:ext>
            </a:extLst>
          </p:cNvPr>
          <p:cNvSpPr txBox="1"/>
          <p:nvPr/>
        </p:nvSpPr>
        <p:spPr>
          <a:xfrm>
            <a:off x="2380592" y="847725"/>
            <a:ext cx="743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Your task today is to investigate 2D and 3D shapes which stack and which roll.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D39719-7B2D-4EA5-B55F-8AF0787E4692}"/>
              </a:ext>
            </a:extLst>
          </p:cNvPr>
          <p:cNvSpPr txBox="1"/>
          <p:nvPr/>
        </p:nvSpPr>
        <p:spPr>
          <a:xfrm>
            <a:off x="2141680" y="5171559"/>
            <a:ext cx="7908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Sort your shapes using the Venn diagram. Explain what you notice about each set. </a:t>
            </a:r>
          </a:p>
          <a:p>
            <a:r>
              <a:rPr lang="en-GB" dirty="0"/>
              <a:t>Do all shapes with flat surfaces stack?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83C77D1-4074-4E00-B600-86AF22CB1FD5}"/>
              </a:ext>
            </a:extLst>
          </p:cNvPr>
          <p:cNvSpPr/>
          <p:nvPr/>
        </p:nvSpPr>
        <p:spPr>
          <a:xfrm>
            <a:off x="3914775" y="2095500"/>
            <a:ext cx="2466975" cy="196215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4397A6-AD5C-45AD-B021-CB95EA22C8A8}"/>
              </a:ext>
            </a:extLst>
          </p:cNvPr>
          <p:cNvSpPr txBox="1"/>
          <p:nvPr/>
        </p:nvSpPr>
        <p:spPr>
          <a:xfrm>
            <a:off x="3343626" y="2200276"/>
            <a:ext cx="65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99CE1E-065A-4BD3-9828-176BC5718F76}"/>
              </a:ext>
            </a:extLst>
          </p:cNvPr>
          <p:cNvSpPr txBox="1"/>
          <p:nvPr/>
        </p:nvSpPr>
        <p:spPr>
          <a:xfrm>
            <a:off x="7615237" y="2090219"/>
            <a:ext cx="48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roll</a:t>
            </a:r>
          </a:p>
        </p:txBody>
      </p:sp>
    </p:spTree>
    <p:extLst>
      <p:ext uri="{BB962C8B-B14F-4D97-AF65-F5344CB8AC3E}">
        <p14:creationId xmlns:p14="http://schemas.microsoft.com/office/powerpoint/2010/main" val="24190603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9F16-A9C0-4767-9853-2C0EA3E8DB3E}"/>
              </a:ext>
            </a:extLst>
          </p:cNvPr>
          <p:cNvSpPr txBox="1"/>
          <p:nvPr/>
        </p:nvSpPr>
        <p:spPr>
          <a:xfrm>
            <a:off x="2590800" y="2324100"/>
            <a:ext cx="6805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Amazing shape work this week, Year 2!</a:t>
            </a:r>
          </a:p>
        </p:txBody>
      </p:sp>
    </p:spTree>
    <p:extLst>
      <p:ext uri="{BB962C8B-B14F-4D97-AF65-F5344CB8AC3E}">
        <p14:creationId xmlns:p14="http://schemas.microsoft.com/office/powerpoint/2010/main" val="216055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6BECC8-CE58-4604-84EE-5FFD9A0417B6}"/>
              </a:ext>
            </a:extLst>
          </p:cNvPr>
          <p:cNvSpPr txBox="1"/>
          <p:nvPr/>
        </p:nvSpPr>
        <p:spPr>
          <a:xfrm>
            <a:off x="1066800" y="1228725"/>
            <a:ext cx="8393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1. Watch this BBC Bitesize video to remind yourself about what a 2D shape is.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ADF742-A609-4001-84A7-3D518A64D05D}"/>
              </a:ext>
            </a:extLst>
          </p:cNvPr>
          <p:cNvSpPr/>
          <p:nvPr/>
        </p:nvSpPr>
        <p:spPr>
          <a:xfrm>
            <a:off x="5931721" y="1948934"/>
            <a:ext cx="4808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https://www.youtube.com/watch?v=OVItzLoovLc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74F17F-69BD-4235-9F5F-4A73A8FB5710}"/>
              </a:ext>
            </a:extLst>
          </p:cNvPr>
          <p:cNvSpPr txBox="1"/>
          <p:nvPr/>
        </p:nvSpPr>
        <p:spPr>
          <a:xfrm>
            <a:off x="971550" y="4143375"/>
            <a:ext cx="2236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Are 2D shapes flat?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A74F7-3FEF-4E25-9559-606A70BCC700}"/>
              </a:ext>
            </a:extLst>
          </p:cNvPr>
          <p:cNvSpPr txBox="1"/>
          <p:nvPr/>
        </p:nvSpPr>
        <p:spPr>
          <a:xfrm>
            <a:off x="3505200" y="4143375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8469C-C759-4D43-AA73-55A97CD4ECB1}"/>
              </a:ext>
            </a:extLst>
          </p:cNvPr>
          <p:cNvSpPr txBox="1"/>
          <p:nvPr/>
        </p:nvSpPr>
        <p:spPr>
          <a:xfrm>
            <a:off x="7200900" y="3244334"/>
            <a:ext cx="352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What do most 2D shapes have?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3EE76-3D7A-42D7-B88D-A8F8E93405C7}"/>
              </a:ext>
            </a:extLst>
          </p:cNvPr>
          <p:cNvSpPr txBox="1"/>
          <p:nvPr/>
        </p:nvSpPr>
        <p:spPr>
          <a:xfrm>
            <a:off x="8059744" y="3876675"/>
            <a:ext cx="184300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Corners and sides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BC4F7B-AD4D-4693-ACF1-7D1A3FC24C14}"/>
              </a:ext>
            </a:extLst>
          </p:cNvPr>
          <p:cNvSpPr txBox="1"/>
          <p:nvPr/>
        </p:nvSpPr>
        <p:spPr>
          <a:xfrm>
            <a:off x="8059744" y="4328041"/>
            <a:ext cx="21636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Corners, but no sides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44ABC-8600-4619-89B5-9BF681D4405B}"/>
              </a:ext>
            </a:extLst>
          </p:cNvPr>
          <p:cNvSpPr txBox="1"/>
          <p:nvPr/>
        </p:nvSpPr>
        <p:spPr>
          <a:xfrm>
            <a:off x="8059744" y="4779407"/>
            <a:ext cx="22290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Sides, but not corners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B31C8A-3A21-4181-9EEA-046DBD4DF9C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954" y="3584019"/>
            <a:ext cx="576263" cy="57626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B01B57-465C-4B68-89FB-F73D7CFE83C6}"/>
              </a:ext>
            </a:extLst>
          </p:cNvPr>
          <p:cNvSpPr txBox="1"/>
          <p:nvPr/>
        </p:nvSpPr>
        <p:spPr>
          <a:xfrm>
            <a:off x="1066800" y="2844224"/>
            <a:ext cx="264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2. Now, check yourself!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96D6FC-975F-4A90-8173-568C2AE75659}"/>
              </a:ext>
            </a:extLst>
          </p:cNvPr>
          <p:cNvSpPr txBox="1"/>
          <p:nvPr/>
        </p:nvSpPr>
        <p:spPr>
          <a:xfrm>
            <a:off x="7605014" y="3872150"/>
            <a:ext cx="410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A.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FEFDFB-0DFF-4CE4-AFD3-47BA63C31548}"/>
              </a:ext>
            </a:extLst>
          </p:cNvPr>
          <p:cNvSpPr/>
          <p:nvPr/>
        </p:nvSpPr>
        <p:spPr>
          <a:xfrm>
            <a:off x="7611554" y="42972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</a:rPr>
              <a:t>B.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52CDEF-1B1D-4B0F-B9FF-CD62CE314A7C}"/>
              </a:ext>
            </a:extLst>
          </p:cNvPr>
          <p:cNvSpPr/>
          <p:nvPr/>
        </p:nvSpPr>
        <p:spPr>
          <a:xfrm>
            <a:off x="7619570" y="4779407"/>
            <a:ext cx="389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25966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58AC05-F3A6-49D1-9668-CE47630845D8}"/>
              </a:ext>
            </a:extLst>
          </p:cNvPr>
          <p:cNvSpPr txBox="1"/>
          <p:nvPr/>
        </p:nvSpPr>
        <p:spPr>
          <a:xfrm>
            <a:off x="1162050" y="1123950"/>
            <a:ext cx="6007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1. Explore this fun BBC Bitesize video about 3D shapes.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C60DB-E02C-43C6-BE09-380CB40D246A}"/>
              </a:ext>
            </a:extLst>
          </p:cNvPr>
          <p:cNvSpPr/>
          <p:nvPr/>
        </p:nvSpPr>
        <p:spPr>
          <a:xfrm>
            <a:off x="4522328" y="1834634"/>
            <a:ext cx="6023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https://www.bbc.co.uk/bitesize/topics/zjv39j6/articles/zcsjqty</a:t>
            </a:r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F5205-B2BE-40B7-897F-612EE170701B}"/>
              </a:ext>
            </a:extLst>
          </p:cNvPr>
          <p:cNvSpPr txBox="1"/>
          <p:nvPr/>
        </p:nvSpPr>
        <p:spPr>
          <a:xfrm>
            <a:off x="971550" y="4143375"/>
            <a:ext cx="2236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Are 3D shapes flat?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A70BE-BAE1-4C36-A07A-5415FF09DCD2}"/>
              </a:ext>
            </a:extLst>
          </p:cNvPr>
          <p:cNvSpPr txBox="1"/>
          <p:nvPr/>
        </p:nvSpPr>
        <p:spPr>
          <a:xfrm>
            <a:off x="3381375" y="417415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BEC9B5-E47C-401F-9D60-E83CF76FAD0D}"/>
              </a:ext>
            </a:extLst>
          </p:cNvPr>
          <p:cNvSpPr txBox="1"/>
          <p:nvPr/>
        </p:nvSpPr>
        <p:spPr>
          <a:xfrm>
            <a:off x="7048500" y="3429000"/>
            <a:ext cx="4621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3D shapes have the following dimensions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3447A2-C16E-46FA-A7FC-5E6D89D67472}"/>
              </a:ext>
            </a:extLst>
          </p:cNvPr>
          <p:cNvSpPr txBox="1"/>
          <p:nvPr/>
        </p:nvSpPr>
        <p:spPr>
          <a:xfrm>
            <a:off x="7284720" y="4174153"/>
            <a:ext cx="17960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length and depth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C4CE85-B4D1-4E41-B192-B6FE61FCB624}"/>
              </a:ext>
            </a:extLst>
          </p:cNvPr>
          <p:cNvSpPr txBox="1"/>
          <p:nvPr/>
        </p:nvSpPr>
        <p:spPr>
          <a:xfrm>
            <a:off x="7284720" y="4703862"/>
            <a:ext cx="244522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length, depth and width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B7C758-BE17-43EB-96FC-392A6A43F289}"/>
              </a:ext>
            </a:extLst>
          </p:cNvPr>
          <p:cNvSpPr txBox="1"/>
          <p:nvPr/>
        </p:nvSpPr>
        <p:spPr>
          <a:xfrm>
            <a:off x="7284720" y="5233571"/>
            <a:ext cx="17401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depth and width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0F0543-547B-401B-99D5-4AE7D26EE01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7754" y="4477881"/>
            <a:ext cx="576263" cy="5762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7DF62F-A787-4085-8D5D-B4E427F52752}"/>
              </a:ext>
            </a:extLst>
          </p:cNvPr>
          <p:cNvSpPr txBox="1"/>
          <p:nvPr/>
        </p:nvSpPr>
        <p:spPr>
          <a:xfrm>
            <a:off x="1162050" y="2895600"/>
            <a:ext cx="20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2. Check yourself!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CFC1E-45AD-4FA6-9CED-F7D11C357188}"/>
              </a:ext>
            </a:extLst>
          </p:cNvPr>
          <p:cNvSpPr txBox="1"/>
          <p:nvPr/>
        </p:nvSpPr>
        <p:spPr>
          <a:xfrm>
            <a:off x="6821194" y="4112597"/>
            <a:ext cx="410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A.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AB7AE9-7D8E-4C14-A0A4-15EE71694A02}"/>
              </a:ext>
            </a:extLst>
          </p:cNvPr>
          <p:cNvSpPr/>
          <p:nvPr/>
        </p:nvSpPr>
        <p:spPr>
          <a:xfrm>
            <a:off x="6827734" y="4654034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</a:rPr>
              <a:t>B.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F6904D-2E1F-4C1E-B05F-0D0F83DE2272}"/>
              </a:ext>
            </a:extLst>
          </p:cNvPr>
          <p:cNvSpPr/>
          <p:nvPr/>
        </p:nvSpPr>
        <p:spPr>
          <a:xfrm>
            <a:off x="6821194" y="5218182"/>
            <a:ext cx="389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40970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0BEA102-0854-4762-B0BC-DCAB00A43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964822"/>
              </p:ext>
            </p:extLst>
          </p:nvPr>
        </p:nvGraphicFramePr>
        <p:xfrm>
          <a:off x="174624" y="1081615"/>
          <a:ext cx="8302626" cy="49921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51313">
                  <a:extLst>
                    <a:ext uri="{9D8B030D-6E8A-4147-A177-3AD203B41FA5}">
                      <a16:colId xmlns:a16="http://schemas.microsoft.com/office/drawing/2014/main" val="853856301"/>
                    </a:ext>
                  </a:extLst>
                </a:gridCol>
                <a:gridCol w="4151313">
                  <a:extLst>
                    <a:ext uri="{9D8B030D-6E8A-4147-A177-3AD203B41FA5}">
                      <a16:colId xmlns:a16="http://schemas.microsoft.com/office/drawing/2014/main" val="1783593697"/>
                    </a:ext>
                  </a:extLst>
                </a:gridCol>
              </a:tblGrid>
              <a:tr h="55668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2D 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3D shape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12275"/>
                  </a:ext>
                </a:extLst>
              </a:tr>
              <a:tr h="44355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39137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D52241A-33A1-4CA3-8010-14A0B014D0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249012">
            <a:off x="10887076" y="857249"/>
            <a:ext cx="590550" cy="6096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1E9FE8-180F-46F3-A2ED-B4F9F242AC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87074" y="5267325"/>
            <a:ext cx="914401" cy="60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48573A-58E5-4C0D-B569-0111F2F6838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455659">
            <a:off x="10954619" y="2764676"/>
            <a:ext cx="779309" cy="709614"/>
          </a:xfrm>
          <a:prstGeom prst="rect">
            <a:avLst/>
          </a:prstGeom>
        </p:spPr>
      </p:pic>
      <p:pic>
        <p:nvPicPr>
          <p:cNvPr id="7" name="Picture 2" descr="Pentagon - Math Pictures, Images &amp; Clip Art">
            <a:extLst>
              <a:ext uri="{FF2B5EF4-FFF2-40B4-BE49-F238E27FC236}">
                <a16:creationId xmlns:a16="http://schemas.microsoft.com/office/drawing/2014/main" id="{47FDF31E-CFF6-4BB8-B78F-AB2285A3F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64268" y="4750054"/>
            <a:ext cx="709615" cy="70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E187A1-57E6-4E4A-9BB5-B7E9474F9BD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78491" y="1894042"/>
            <a:ext cx="925310" cy="7373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650E5E-B0B0-4784-A470-D411FE037CC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101691" y="992582"/>
            <a:ext cx="869288" cy="5441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3DE219-8168-4569-BFD7-B3BBBDBE02B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21821" y="2041359"/>
            <a:ext cx="721598" cy="6499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861266-D5AA-4D23-92ED-51BCA9130BF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76571" y="3939465"/>
            <a:ext cx="708846" cy="1139154"/>
          </a:xfrm>
          <a:prstGeom prst="rect">
            <a:avLst/>
          </a:prstGeom>
        </p:spPr>
      </p:pic>
      <p:pic>
        <p:nvPicPr>
          <p:cNvPr id="13" name="Picture 6" descr="Square Based Pyramid Facts For Kids | DK Find Out">
            <a:extLst>
              <a:ext uri="{FF2B5EF4-FFF2-40B4-BE49-F238E27FC236}">
                <a16:creationId xmlns:a16="http://schemas.microsoft.com/office/drawing/2014/main" id="{01EB9588-C067-4814-9145-AAF748F614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900" r="18105"/>
          <a:stretch/>
        </p:blipFill>
        <p:spPr bwMode="auto">
          <a:xfrm>
            <a:off x="9855317" y="3243155"/>
            <a:ext cx="823174" cy="70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17CA92D-12AE-49C1-977B-6FCDC0461B20}"/>
              </a:ext>
            </a:extLst>
          </p:cNvPr>
          <p:cNvSpPr txBox="1"/>
          <p:nvPr/>
        </p:nvSpPr>
        <p:spPr>
          <a:xfrm>
            <a:off x="1990725" y="495300"/>
            <a:ext cx="454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Have a go at sorting the following shapes</a:t>
            </a:r>
          </a:p>
        </p:txBody>
      </p:sp>
      <p:pic>
        <p:nvPicPr>
          <p:cNvPr id="15" name="Picture 2" descr="Octagon Purple Illustration - Twinkl">
            <a:extLst>
              <a:ext uri="{FF2B5EF4-FFF2-40B4-BE49-F238E27FC236}">
                <a16:creationId xmlns:a16="http://schemas.microsoft.com/office/drawing/2014/main" id="{5ED70D54-6672-4B0C-A180-24F2DA8AD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580" r="25579"/>
          <a:stretch/>
        </p:blipFill>
        <p:spPr bwMode="auto">
          <a:xfrm>
            <a:off x="8845925" y="3793224"/>
            <a:ext cx="773150" cy="79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EC8884-D0EC-4D8E-9B31-DCFAEEFD2D91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1191" y="2427573"/>
            <a:ext cx="757884" cy="63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7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19F9C19-1F3A-492F-9771-C581AAD04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04480"/>
              </p:ext>
            </p:extLst>
          </p:nvPr>
        </p:nvGraphicFramePr>
        <p:xfrm>
          <a:off x="1944687" y="1081615"/>
          <a:ext cx="8302626" cy="49921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51313">
                  <a:extLst>
                    <a:ext uri="{9D8B030D-6E8A-4147-A177-3AD203B41FA5}">
                      <a16:colId xmlns:a16="http://schemas.microsoft.com/office/drawing/2014/main" val="853856301"/>
                    </a:ext>
                  </a:extLst>
                </a:gridCol>
                <a:gridCol w="4151313">
                  <a:extLst>
                    <a:ext uri="{9D8B030D-6E8A-4147-A177-3AD203B41FA5}">
                      <a16:colId xmlns:a16="http://schemas.microsoft.com/office/drawing/2014/main" val="1783593697"/>
                    </a:ext>
                  </a:extLst>
                </a:gridCol>
              </a:tblGrid>
              <a:tr h="55668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2D 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3D shape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12275"/>
                  </a:ext>
                </a:extLst>
              </a:tr>
              <a:tr h="443550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39137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2277651-C199-4782-B49D-D7D45AAED3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813" b="90625" l="6452" r="88710">
                        <a14:foregroundMark x1="41935" y1="7813" x2="41935" y2="7813"/>
                        <a14:foregroundMark x1="87097" y1="45313" x2="87097" y2="45313"/>
                        <a14:foregroundMark x1="53226" y1="90625" x2="53226" y2="90625"/>
                        <a14:foregroundMark x1="6452" y1="54688" x2="6452" y2="546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249012">
            <a:off x="2661309" y="1943922"/>
            <a:ext cx="874815" cy="9030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A96EF7-0D00-46F4-A3D9-1068ACDAD49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7529" y="3340921"/>
            <a:ext cx="914401" cy="609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6AACA3-B10F-4804-AD05-3C310C5307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375" b="89063" l="9859" r="92958">
                        <a14:foregroundMark x1="15493" y1="89063" x2="15493" y2="89063"/>
                        <a14:foregroundMark x1="9859" y1="15625" x2="9859" y2="15625"/>
                        <a14:foregroundMark x1="92958" y1="45313" x2="92958" y2="453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455659">
            <a:off x="2519619" y="3181452"/>
            <a:ext cx="939468" cy="855450"/>
          </a:xfrm>
          <a:prstGeom prst="rect">
            <a:avLst/>
          </a:prstGeom>
        </p:spPr>
      </p:pic>
      <p:pic>
        <p:nvPicPr>
          <p:cNvPr id="6" name="Picture 2" descr="Pentagon - Math Pictures, Images &amp; Clip Art">
            <a:extLst>
              <a:ext uri="{FF2B5EF4-FFF2-40B4-BE49-F238E27FC236}">
                <a16:creationId xmlns:a16="http://schemas.microsoft.com/office/drawing/2014/main" id="{2378F686-D37E-4FC5-AD4D-21BBFFBF8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1909" y="4247944"/>
            <a:ext cx="1386616" cy="138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E34451-E064-4B19-9B85-5A3FC3E2774B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483" b="90517" l="9890" r="89011">
                        <a14:foregroundMark x1="26374" y1="11207" x2="26374" y2="11207"/>
                        <a14:foregroundMark x1="28571" y1="90517" x2="28571" y2="905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58135" y="2011109"/>
            <a:ext cx="1133314" cy="9031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FED3F7-5DD1-4E6E-AB2D-DFF953CE18A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1667" l="1010" r="95960">
                        <a14:foregroundMark x1="13131" y1="81667" x2="13131" y2="81667"/>
                        <a14:foregroundMark x1="3030" y1="55000" x2="3030" y2="55000"/>
                        <a14:foregroundMark x1="10101" y1="91667" x2="10101" y2="91667"/>
                        <a14:foregroundMark x1="95960" y1="51667" x2="95960" y2="5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391598" y="2215507"/>
            <a:ext cx="1092906" cy="6841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A163A6-58CD-4EA5-96B1-36F0B17ABDD6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7353" b="91176" l="9211" r="89474">
                        <a14:foregroundMark x1="46053" y1="7353" x2="46053" y2="7353"/>
                        <a14:foregroundMark x1="9211" y1="80882" x2="9211" y2="80882"/>
                        <a14:foregroundMark x1="43421" y1="91176" x2="43421" y2="91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18957" y="3609177"/>
            <a:ext cx="1108099" cy="9981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7E711F1-207B-47F1-AB41-F38F760119D3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483" b="90517" l="9890" r="89011">
                        <a14:foregroundMark x1="27473" y1="10345" x2="27473" y2="10345"/>
                        <a14:foregroundMark x1="28571" y1="88793" x2="28571" y2="88793"/>
                        <a14:foregroundMark x1="45055" y1="90517" x2="45055" y2="905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79039" y="4494706"/>
            <a:ext cx="914401" cy="1469492"/>
          </a:xfrm>
          <a:prstGeom prst="rect">
            <a:avLst/>
          </a:prstGeom>
        </p:spPr>
      </p:pic>
      <p:pic>
        <p:nvPicPr>
          <p:cNvPr id="12" name="Picture 6" descr="Square Based Pyramid Facts For Kids | DK Find Out">
            <a:extLst>
              <a:ext uri="{FF2B5EF4-FFF2-40B4-BE49-F238E27FC236}">
                <a16:creationId xmlns:a16="http://schemas.microsoft.com/office/drawing/2014/main" id="{44554C4D-14A2-4510-B947-027ACD70FC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email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4908" b="95706" l="3704" r="93651">
                        <a14:foregroundMark x1="48148" y1="4908" x2="48148" y2="4908"/>
                        <a14:foregroundMark x1="7407" y1="64417" x2="7407" y2="64417"/>
                        <a14:foregroundMark x1="3704" y1="63804" x2="3704" y2="63804"/>
                        <a14:foregroundMark x1="48677" y1="95706" x2="48677" y2="95706"/>
                        <a14:foregroundMark x1="93651" y1="65644" x2="93651" y2="656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2769" y="3087297"/>
            <a:ext cx="1210796" cy="104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971DB4B-EE21-4832-8330-22953A51D17F}"/>
              </a:ext>
            </a:extLst>
          </p:cNvPr>
          <p:cNvSpPr txBox="1"/>
          <p:nvPr/>
        </p:nvSpPr>
        <p:spPr>
          <a:xfrm>
            <a:off x="4911894" y="384082"/>
            <a:ext cx="2368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How did you get on?</a:t>
            </a:r>
          </a:p>
        </p:txBody>
      </p:sp>
      <p:pic>
        <p:nvPicPr>
          <p:cNvPr id="14" name="Picture 2" descr="Octagon Purple Illustration - Twinkl">
            <a:extLst>
              <a:ext uri="{FF2B5EF4-FFF2-40B4-BE49-F238E27FC236}">
                <a16:creationId xmlns:a16="http://schemas.microsoft.com/office/drawing/2014/main" id="{DE24A0EC-2CDC-481D-AC8B-80CD4D7921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 cstate="email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3774" b="96226" l="1316" r="96053">
                        <a14:foregroundMark x1="21053" y1="33333" x2="21053" y2="33333"/>
                        <a14:foregroundMark x1="21053" y1="33333" x2="21053" y2="33333"/>
                        <a14:foregroundMark x1="21053" y1="33333" x2="21053" y2="33333"/>
                        <a14:foregroundMark x1="34211" y1="23899" x2="34211" y2="23899"/>
                        <a14:foregroundMark x1="7895" y1="33962" x2="7895" y2="33962"/>
                        <a14:foregroundMark x1="27632" y1="30189" x2="27632" y2="30189"/>
                        <a14:foregroundMark x1="40789" y1="8805" x2="40789" y2="8805"/>
                        <a14:foregroundMark x1="44737" y1="3774" x2="44737" y2="3774"/>
                        <a14:foregroundMark x1="93421" y1="47170" x2="93421" y2="47170"/>
                        <a14:foregroundMark x1="96053" y1="45283" x2="96053" y2="45283"/>
                        <a14:foregroundMark x1="2632" y1="43396" x2="2632" y2="43396"/>
                        <a14:foregroundMark x1="46053" y1="92453" x2="46053" y2="92453"/>
                        <a14:foregroundMark x1="46053" y1="96855" x2="46053" y2="968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89331" y="4494706"/>
            <a:ext cx="1113449" cy="113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exagon – AccuCut">
            <a:extLst>
              <a:ext uri="{FF2B5EF4-FFF2-40B4-BE49-F238E27FC236}">
                <a16:creationId xmlns:a16="http://schemas.microsoft.com/office/drawing/2014/main" id="{9D0FE41C-1619-4857-91B3-D1FEC0D76D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email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4112" b="92599" l="5000" r="95556">
                        <a14:foregroundMark x1="28750" y1="4276" x2="28750" y2="4276"/>
                        <a14:foregroundMark x1="7778" y1="52796" x2="7778" y2="52796"/>
                        <a14:foregroundMark x1="5000" y1="50164" x2="5000" y2="50164"/>
                        <a14:foregroundMark x1="92778" y1="50822" x2="92778" y2="50822"/>
                        <a14:foregroundMark x1="33194" y1="92599" x2="33194" y2="92599"/>
                        <a14:foregroundMark x1="95556" y1="48849" x2="95556" y2="488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70771" y="2024574"/>
            <a:ext cx="914402" cy="77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67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AA6219-702C-46A3-843C-722A87FA2F63}"/>
              </a:ext>
            </a:extLst>
          </p:cNvPr>
          <p:cNvSpPr txBox="1"/>
          <p:nvPr/>
        </p:nvSpPr>
        <p:spPr>
          <a:xfrm>
            <a:off x="1022435" y="1514475"/>
            <a:ext cx="101471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Today, there are 2 challenges for you to choose from.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You can choose to do either the first one, or the second one.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You can also choose to do both.</a:t>
            </a:r>
          </a:p>
        </p:txBody>
      </p:sp>
    </p:spTree>
    <p:extLst>
      <p:ext uri="{BB962C8B-B14F-4D97-AF65-F5344CB8AC3E}">
        <p14:creationId xmlns:p14="http://schemas.microsoft.com/office/powerpoint/2010/main" val="2689029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1872</Words>
  <Application>Microsoft Office PowerPoint</Application>
  <PresentationFormat>Widescreen</PresentationFormat>
  <Paragraphs>305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Yulia Lesina</dc:creator>
  <cp:lastModifiedBy>Yulia Lesina</cp:lastModifiedBy>
  <cp:revision>104</cp:revision>
  <dcterms:created xsi:type="dcterms:W3CDTF">2020-05-24T21:18:15Z</dcterms:created>
  <dcterms:modified xsi:type="dcterms:W3CDTF">2020-06-03T10:24:37Z</dcterms:modified>
</cp:coreProperties>
</file>