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5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 Lesina" initials="YL" lastIdx="2" clrIdx="0">
    <p:extLst>
      <p:ext uri="{19B8F6BF-5375-455C-9EA6-DF929625EA0E}">
        <p15:presenceInfo xmlns:p15="http://schemas.microsoft.com/office/powerpoint/2012/main" userId="f96471aa702369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DBAC-1410-4D0D-ADCB-1717D91D0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3945B-720F-4A32-82AD-FE88E985B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758F7-1346-401D-A5A0-7248ADC2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1116-1DF3-4E1C-9FAA-2342435A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72CE-88FE-4369-BA1D-9BBDDCE7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8323-E52F-4C8A-AD1F-C84B9B86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6D70B-53E9-4392-8444-187A3FD3C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2DEF2-5A4C-4520-A010-ED72A03E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1B81-BF2F-4617-9EA8-FD8E5DB4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13B2-3AC9-4B58-9C74-5AA07FAC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5BC41-0C6F-4EB1-9280-9B629FCBE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5D1A8-0159-4F76-B406-17CA5A062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6641-5E34-44DC-B1EA-24E2734E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E2F9-6035-4D42-ABCD-9FB2445E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BD74-72C3-46BB-A0B5-0EAEC979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3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5165-47B0-46F1-B07F-17908523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8A64-B794-4E6F-BDD7-5EFB8BB8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9E63-EBBF-4905-8333-A3F98C49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A2B3C-3B6D-4BE9-A127-6B136774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CC421-3753-47EF-A6A0-5141D493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6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6293-4457-4D06-A88A-0B9B07D1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AA6BA-3C79-4055-B78C-6D3F08C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A82F-E3B2-46DB-9796-3107A419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B8F39-603D-4912-9305-443C66FE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C935-F8DB-4E11-8548-8E0E1954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9B11-2CC4-4F37-9F06-97B01307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8CA9-7901-4513-AE31-C486EB63D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41DA9-FBC3-4370-B1A5-C26E19177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9C31E-8CDC-4BB6-88D6-7799D7DC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F3B3E-F1E7-4934-8BB8-044CAB72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0E139-5801-4923-8C21-DD3F2B4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9C01-5F64-4AAB-8469-E8A16AFB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9F0BA-5655-4AEC-BFDE-3CCCF0D2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255B5-01A1-4A8F-9308-DB8AA8EA5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2E9F4-BDAC-43FC-AF93-B8EDC66B3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49353-8E40-43B6-BA12-EE4E55FA0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15EF3-5D47-440D-9D72-C34D2DA0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BDAC6-299E-4922-A4D2-A089656D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C00C3-242F-4383-869C-4BA775F9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3CB7-DCEF-4306-A804-DCD63C84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3DD27-16B1-4CFD-B124-2F33589D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96C50-B60E-473D-9A05-AF22984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EA4F0-F2C9-49DC-98E8-2D8CE17F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47CD9-44E4-4EB6-937D-1EEEEBD3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F83C6-3B35-4AAD-823F-73AE5F3D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9EE6F-F5CC-408A-8FC8-5F2EAF85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8B0B-7EA7-448E-B8FA-7BE4C2B5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D988-BACC-4722-A9CC-5B49A8FB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8DBA3-71F0-463C-856C-E7241BA13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AADC0-D45A-4310-8BD6-3AB8BA5C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9556A-556F-449B-9EAC-9380FCE9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C80E2-A72F-4D2E-87F8-A9452BC3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3C12-245D-40FF-B554-6130CD61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256DE-CE91-4309-B6A6-FF29CFA32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68329-3BDE-4D41-B560-D44A5CAC5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B3120-DAB8-408E-AEF9-5B5BC181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EB667-D912-4E53-900E-B7FB7F02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EF9FC-CB08-4783-A0E8-0F3EEEE1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3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701AB-45F3-4A31-9DC3-0F09B71C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92AB3-7678-424A-B658-9375B1266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8F1D-6F6E-414A-85BD-B173546E4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3235-0A6D-43A7-8E7F-5862EEE6CA8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DA219-B1AE-45EF-BBF8-0F77A6361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ADC5-FB2C-4E30-9B72-8128205B4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E48D-2711-4DC1-B699-83AE06C61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openclipart.org/detail/217083/half-past-6-oclock" TargetMode="External"/><Relationship Id="rId7" Type="http://schemas.openxmlformats.org/officeDocument/2006/relationships/hyperlink" Target="https://www.helpingwithmath.com/printables/worksheets/wor0301time02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s://openclipart.org/detail/217085/half-past-8-oclock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escuela25del12.blogspot.com/2013/11/what-time-is-it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cuela25del12.blogspot.com/2013/11/what-time-is-i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commons.wikimedia.org/wiki/File:Two_Oclock.jpg" TargetMode="External"/><Relationship Id="rId7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glnd.k12.va.us/arohrer/2012/10/31/how-to-be-a-firework-in-middle-school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escuela25del12.blogspot.com/2013/11/what-time-is-it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4.wdp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microsoft.com/office/2007/relationships/hdphoto" Target="../media/hdphoto3.wdp"/><Relationship Id="rId4" Type="http://schemas.openxmlformats.org/officeDocument/2006/relationships/hyperlink" Target="http://escuela25del12.blogspot.com/2013/11/what-time-is-it.html" TargetMode="Externa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escuela25del12.blogspot.com/2013/11/what-time-is-it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mathwords.org/en/c/clockwis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p-wiki.net/scp-244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commons.wikimedia.org/wiki/File:Two_Oclock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openclipart.org/detail/217067/5-oclock" TargetMode="External"/><Relationship Id="rId7" Type="http://schemas.openxmlformats.org/officeDocument/2006/relationships/hyperlink" Target="https://openclipart.org/detail/217069/7-ocloc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slab-mag.com/2012/02/04/kyrill-contd/" TargetMode="External"/><Relationship Id="rId10" Type="http://schemas.openxmlformats.org/officeDocument/2006/relationships/hyperlink" Target="https://www.flickr.com/photos/markmorgantrinidad/5195712991/" TargetMode="External"/><Relationship Id="rId4" Type="http://schemas.openxmlformats.org/officeDocument/2006/relationships/image" Target="../media/image10.gif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9DE72-2EC8-4C37-B853-02A46C64CB02}"/>
              </a:ext>
            </a:extLst>
          </p:cNvPr>
          <p:cNvSpPr txBox="1"/>
          <p:nvPr/>
        </p:nvSpPr>
        <p:spPr>
          <a:xfrm>
            <a:off x="1856699" y="1581150"/>
            <a:ext cx="847860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/>
              <a:t>Year 2</a:t>
            </a:r>
          </a:p>
          <a:p>
            <a:endParaRPr lang="en-GB" sz="4000" b="1" dirty="0"/>
          </a:p>
          <a:p>
            <a:r>
              <a:rPr lang="en-GB" sz="4000" b="1" dirty="0"/>
              <a:t>Telling the time to o’clock and half past</a:t>
            </a:r>
          </a:p>
          <a:p>
            <a:endParaRPr lang="en-GB" sz="4000" b="1" dirty="0"/>
          </a:p>
          <a:p>
            <a:pPr algn="ctr"/>
            <a:r>
              <a:rPr lang="en-GB" sz="3200" dirty="0"/>
              <a:t>Tuesday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0601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C4C0A-0F71-4DC0-8BA8-6F01F5BDA50E}"/>
              </a:ext>
            </a:extLst>
          </p:cNvPr>
          <p:cNvSpPr txBox="1"/>
          <p:nvPr/>
        </p:nvSpPr>
        <p:spPr>
          <a:xfrm>
            <a:off x="762000" y="504825"/>
            <a:ext cx="137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99A9F-25B8-4B39-B60F-1351CE3A269C}"/>
              </a:ext>
            </a:extLst>
          </p:cNvPr>
          <p:cNvSpPr txBox="1"/>
          <p:nvPr/>
        </p:nvSpPr>
        <p:spPr>
          <a:xfrm>
            <a:off x="762000" y="1181100"/>
            <a:ext cx="2120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1. What time is it?</a:t>
            </a:r>
          </a:p>
        </p:txBody>
      </p:sp>
      <p:pic>
        <p:nvPicPr>
          <p:cNvPr id="5" name="Picture 4" descr="A large white clock mounted to the side&#10;&#10;Description automatically generated">
            <a:extLst>
              <a:ext uri="{FF2B5EF4-FFF2-40B4-BE49-F238E27FC236}">
                <a16:creationId xmlns:a16="http://schemas.microsoft.com/office/drawing/2014/main" id="{FE269321-C901-4EE1-AC54-EF2624E419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7511" y="828674"/>
            <a:ext cx="1990739" cy="1990739"/>
          </a:xfrm>
          <a:prstGeom prst="rect">
            <a:avLst/>
          </a:prstGeom>
        </p:spPr>
      </p:pic>
      <p:pic>
        <p:nvPicPr>
          <p:cNvPr id="7" name="Picture 6" descr="A large white clock mounted to the side&#10;&#10;Description automatically generated">
            <a:extLst>
              <a:ext uri="{FF2B5EF4-FFF2-40B4-BE49-F238E27FC236}">
                <a16:creationId xmlns:a16="http://schemas.microsoft.com/office/drawing/2014/main" id="{1D7858C0-2100-4CD4-A647-C6A2CC5F7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81636" y="735657"/>
            <a:ext cx="1990739" cy="1990739"/>
          </a:xfrm>
          <a:prstGeom prst="rect">
            <a:avLst/>
          </a:prstGeom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B8890795-2F11-4F2F-8D93-80B54CAC1A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58135" y="828674"/>
            <a:ext cx="1800225" cy="1755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9A113-6209-4109-90C0-1BE86EFB86C7}"/>
              </a:ext>
            </a:extLst>
          </p:cNvPr>
          <p:cNvSpPr txBox="1"/>
          <p:nvPr/>
        </p:nvSpPr>
        <p:spPr>
          <a:xfrm>
            <a:off x="762000" y="3448050"/>
            <a:ext cx="6728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2. Make half past 3, half past 11 and half past 4 on your clock.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E4AE2-9583-4C8E-9367-1A77E7C761D9}"/>
              </a:ext>
            </a:extLst>
          </p:cNvPr>
          <p:cNvSpPr txBox="1"/>
          <p:nvPr/>
        </p:nvSpPr>
        <p:spPr>
          <a:xfrm>
            <a:off x="828675" y="4410075"/>
            <a:ext cx="4185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3. Can you spot the mistakes I made?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6F01D2-09C8-44D5-BF5F-ED22CF8075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4988" y="4672085"/>
            <a:ext cx="1800226" cy="180013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4A7CB0F-7E1D-401D-8B88-4855BAFF8210}"/>
              </a:ext>
            </a:extLst>
          </p:cNvPr>
          <p:cNvSpPr/>
          <p:nvPr/>
        </p:nvSpPr>
        <p:spPr>
          <a:xfrm>
            <a:off x="10288444" y="5543551"/>
            <a:ext cx="389081" cy="90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805DB1-1FDB-48C6-A81E-DBC9A7904FB6}"/>
              </a:ext>
            </a:extLst>
          </p:cNvPr>
          <p:cNvSpPr/>
          <p:nvPr/>
        </p:nvSpPr>
        <p:spPr>
          <a:xfrm rot="5400000" flipV="1">
            <a:off x="9998262" y="5864411"/>
            <a:ext cx="580364" cy="7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E8604-4355-408E-8FE2-DEAC9E1839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41"/>
          <a:stretch/>
        </p:blipFill>
        <p:spPr>
          <a:xfrm>
            <a:off x="3619822" y="4929517"/>
            <a:ext cx="4438313" cy="183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817B0-6A2F-4211-9B63-518098E2674A}"/>
              </a:ext>
            </a:extLst>
          </p:cNvPr>
          <p:cNvSpPr txBox="1"/>
          <p:nvPr/>
        </p:nvSpPr>
        <p:spPr>
          <a:xfrm>
            <a:off x="2882324" y="53054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E50FF-22AC-4604-B544-B9B563EB569D}"/>
              </a:ext>
            </a:extLst>
          </p:cNvPr>
          <p:cNvSpPr txBox="1"/>
          <p:nvPr/>
        </p:nvSpPr>
        <p:spPr>
          <a:xfrm>
            <a:off x="8820150" y="53054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6641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'm late! in 2020 | Alice in wonderland drawings, Alice in ...">
            <a:extLst>
              <a:ext uri="{FF2B5EF4-FFF2-40B4-BE49-F238E27FC236}">
                <a16:creationId xmlns:a16="http://schemas.microsoft.com/office/drawing/2014/main" id="{E940484E-5F6E-4AD0-9D87-60A9F8CD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505" y="2778760"/>
            <a:ext cx="2162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6F607-8DDD-4A7F-B0A8-3DA85DDDC73C}"/>
              </a:ext>
            </a:extLst>
          </p:cNvPr>
          <p:cNvSpPr txBox="1"/>
          <p:nvPr/>
        </p:nvSpPr>
        <p:spPr>
          <a:xfrm>
            <a:off x="4262293" y="1152525"/>
            <a:ext cx="366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Well done, Year 2!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C2742-C3C1-404F-802E-05C4673A627A}"/>
              </a:ext>
            </a:extLst>
          </p:cNvPr>
          <p:cNvSpPr txBox="1"/>
          <p:nvPr/>
        </p:nvSpPr>
        <p:spPr>
          <a:xfrm>
            <a:off x="4648296" y="2047875"/>
            <a:ext cx="289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Amazing work today!</a:t>
            </a:r>
          </a:p>
        </p:txBody>
      </p:sp>
    </p:spTree>
    <p:extLst>
      <p:ext uri="{BB962C8B-B14F-4D97-AF65-F5344CB8AC3E}">
        <p14:creationId xmlns:p14="http://schemas.microsoft.com/office/powerpoint/2010/main" val="127553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8F60DC-C867-4E76-914E-E1056F0BC14B}"/>
              </a:ext>
            </a:extLst>
          </p:cNvPr>
          <p:cNvSpPr/>
          <p:nvPr/>
        </p:nvSpPr>
        <p:spPr>
          <a:xfrm>
            <a:off x="1202872" y="1490008"/>
            <a:ext cx="97862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solidFill>
                  <a:prstClr val="black"/>
                </a:solidFill>
              </a:rPr>
              <a:t>Year 2</a:t>
            </a:r>
          </a:p>
          <a:p>
            <a:pPr lvl="0" algn="ctr"/>
            <a:endParaRPr lang="en-GB" sz="4000" b="1" dirty="0">
              <a:solidFill>
                <a:prstClr val="black"/>
              </a:solidFill>
            </a:endParaRPr>
          </a:p>
          <a:p>
            <a:pPr lvl="0" algn="ctr"/>
            <a:r>
              <a:rPr lang="en-GB" sz="4000" b="1" dirty="0">
                <a:solidFill>
                  <a:prstClr val="black"/>
                </a:solidFill>
              </a:rPr>
              <a:t>Telling the time to quarter past an hour</a:t>
            </a:r>
          </a:p>
          <a:p>
            <a:pPr lvl="0" algn="ctr"/>
            <a:endParaRPr lang="en-GB" sz="4000" b="1" dirty="0">
              <a:solidFill>
                <a:prstClr val="black"/>
              </a:solidFill>
            </a:endParaRP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Wednesday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1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33C39-3AC2-489B-B59A-06E0957DC65F}"/>
              </a:ext>
            </a:extLst>
          </p:cNvPr>
          <p:cNvSpPr txBox="1"/>
          <p:nvPr/>
        </p:nvSpPr>
        <p:spPr>
          <a:xfrm>
            <a:off x="504825" y="542925"/>
            <a:ext cx="154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Let’s recap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F7A0C-4ADD-4339-88ED-3461DD8C2A01}"/>
              </a:ext>
            </a:extLst>
          </p:cNvPr>
          <p:cNvSpPr txBox="1"/>
          <p:nvPr/>
        </p:nvSpPr>
        <p:spPr>
          <a:xfrm>
            <a:off x="742950" y="1543050"/>
            <a:ext cx="7308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Which of these clocks is showing half past 9? Explain your thinking.</a:t>
            </a:r>
          </a:p>
        </p:txBody>
      </p:sp>
      <p:pic>
        <p:nvPicPr>
          <p:cNvPr id="1026" name="Picture 2" descr="Half Past Nine Stock Photo - Download Image Now - iStock">
            <a:extLst>
              <a:ext uri="{FF2B5EF4-FFF2-40B4-BE49-F238E27FC236}">
                <a16:creationId xmlns:a16="http://schemas.microsoft.com/office/drawing/2014/main" id="{C02714A2-1601-4967-A422-41E52A0B8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2429" y="2647950"/>
            <a:ext cx="2044649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ll Clock Striking Nine O Clock | Aulas">
            <a:extLst>
              <a:ext uri="{FF2B5EF4-FFF2-40B4-BE49-F238E27FC236}">
                <a16:creationId xmlns:a16="http://schemas.microsoft.com/office/drawing/2014/main" id="{C3A18EFF-10A5-4D84-8FAF-B9146E34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6" y="2737853"/>
            <a:ext cx="2044650" cy="20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arter to 12 o'clock Icons PNG - Free PNG and Icons Downloads">
            <a:extLst>
              <a:ext uri="{FF2B5EF4-FFF2-40B4-BE49-F238E27FC236}">
                <a16:creationId xmlns:a16="http://schemas.microsoft.com/office/drawing/2014/main" id="{AD3CABE9-8B1F-4AC2-A932-563973E4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451" y="26146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MITED EDITION. Exclusive Quarter To 6 O'Clock - Quarter To 6 ...">
            <a:extLst>
              <a:ext uri="{FF2B5EF4-FFF2-40B4-BE49-F238E27FC236}">
                <a16:creationId xmlns:a16="http://schemas.microsoft.com/office/drawing/2014/main" id="{AEA21B75-FC9F-4DC5-B4EE-01B7DFE05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6231" y="2647950"/>
            <a:ext cx="1929766" cy="19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8020A279-587D-4CA2-92CA-3EA6A91BB23E}"/>
              </a:ext>
            </a:extLst>
          </p:cNvPr>
          <p:cNvSpPr/>
          <p:nvPr/>
        </p:nvSpPr>
        <p:spPr>
          <a:xfrm>
            <a:off x="7564728" y="4839117"/>
            <a:ext cx="400050" cy="12468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B2D87-5B96-4A53-9B0C-88FBE715DA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81" y="1333499"/>
            <a:ext cx="8930122" cy="4167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B8A39E-776B-4901-B8B1-88DC3483FC8C}"/>
              </a:ext>
            </a:extLst>
          </p:cNvPr>
          <p:cNvSpPr txBox="1"/>
          <p:nvPr/>
        </p:nvSpPr>
        <p:spPr>
          <a:xfrm>
            <a:off x="1656081" y="657225"/>
            <a:ext cx="460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Who is telling the time correctly? Explain.</a:t>
            </a:r>
          </a:p>
        </p:txBody>
      </p:sp>
    </p:spTree>
    <p:extLst>
      <p:ext uri="{BB962C8B-B14F-4D97-AF65-F5344CB8AC3E}">
        <p14:creationId xmlns:p14="http://schemas.microsoft.com/office/powerpoint/2010/main" val="230774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153D734C-2DB7-47B3-B71F-9C1EC983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609975" y="1476375"/>
            <a:ext cx="4514850" cy="4448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C656BE-BC9D-464C-858A-28A7D55DB79E}"/>
              </a:ext>
            </a:extLst>
          </p:cNvPr>
          <p:cNvSpPr txBox="1"/>
          <p:nvPr/>
        </p:nvSpPr>
        <p:spPr>
          <a:xfrm>
            <a:off x="462779" y="361950"/>
            <a:ext cx="546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can divide the clock face into 4 equal parts. Like this: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650871-36B9-4D4D-936F-9FA3B8902E54}"/>
              </a:ext>
            </a:extLst>
          </p:cNvPr>
          <p:cNvCxnSpPr/>
          <p:nvPr/>
        </p:nvCxnSpPr>
        <p:spPr>
          <a:xfrm>
            <a:off x="5867400" y="1104900"/>
            <a:ext cx="0" cy="511492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69A33-EDB9-45C0-91B4-5FC921D0D0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73062" y="1149066"/>
            <a:ext cx="42676" cy="5145470"/>
          </a:xfrm>
          <a:prstGeom prst="rect">
            <a:avLst/>
          </a:prstGeom>
        </p:spPr>
      </p:pic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0C010A47-70D5-418C-8293-604ADDE8B037}"/>
              </a:ext>
            </a:extLst>
          </p:cNvPr>
          <p:cNvSpPr/>
          <p:nvPr/>
        </p:nvSpPr>
        <p:spPr>
          <a:xfrm>
            <a:off x="3818414" y="1806670"/>
            <a:ext cx="4035266" cy="3872938"/>
          </a:xfrm>
          <a:prstGeom prst="pie">
            <a:avLst>
              <a:gd name="adj1" fmla="val 16209849"/>
              <a:gd name="adj2" fmla="val 21541941"/>
            </a:avLst>
          </a:prstGeom>
          <a:solidFill>
            <a:schemeClr val="accent1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D542C-502F-4B71-A361-6FB6EA5C8EED}"/>
              </a:ext>
            </a:extLst>
          </p:cNvPr>
          <p:cNvSpPr txBox="1"/>
          <p:nvPr/>
        </p:nvSpPr>
        <p:spPr>
          <a:xfrm>
            <a:off x="7485804" y="1149719"/>
            <a:ext cx="429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 shaded part is one out of 4, or a quarter</a:t>
            </a: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2EA4AFF1-B5EF-4D0D-838B-B53E909EC84A}"/>
              </a:ext>
            </a:extLst>
          </p:cNvPr>
          <p:cNvSpPr/>
          <p:nvPr/>
        </p:nvSpPr>
        <p:spPr>
          <a:xfrm>
            <a:off x="5993608" y="1311228"/>
            <a:ext cx="2573501" cy="5615856"/>
          </a:xfrm>
          <a:prstGeom prst="curvedLeftArrow">
            <a:avLst>
              <a:gd name="adj1" fmla="val 7174"/>
              <a:gd name="adj2" fmla="val 42312"/>
              <a:gd name="adj3" fmla="val 4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8CC94-54B4-4C46-8F6D-B72D686AEF89}"/>
              </a:ext>
            </a:extLst>
          </p:cNvPr>
          <p:cNvSpPr txBox="1"/>
          <p:nvPr/>
        </p:nvSpPr>
        <p:spPr>
          <a:xfrm>
            <a:off x="8961989" y="3472824"/>
            <a:ext cx="2840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 remember that both hands</a:t>
            </a:r>
          </a:p>
          <a:p>
            <a:pPr algn="ctr"/>
            <a:r>
              <a:rPr lang="en-GB" dirty="0"/>
              <a:t>on a clock move clockwise.</a:t>
            </a:r>
          </a:p>
          <a:p>
            <a:pPr algn="ctr"/>
            <a:r>
              <a:rPr lang="en-GB" dirty="0"/>
              <a:t> Like this:</a:t>
            </a: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E6C8CC8D-B475-4705-8057-F7CD4715AA83}"/>
              </a:ext>
            </a:extLst>
          </p:cNvPr>
          <p:cNvSpPr/>
          <p:nvPr/>
        </p:nvSpPr>
        <p:spPr>
          <a:xfrm flipH="1" flipV="1">
            <a:off x="2797625" y="631370"/>
            <a:ext cx="2936417" cy="5864679"/>
          </a:xfrm>
          <a:prstGeom prst="curvedLeftArrow">
            <a:avLst>
              <a:gd name="adj1" fmla="val 10285"/>
              <a:gd name="adj2" fmla="val 42312"/>
              <a:gd name="adj3" fmla="val 49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5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D82C4A61-4D53-49BD-98D8-8180F95F1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609975" y="1585912"/>
            <a:ext cx="4514850" cy="444817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C34D660-26FE-474C-960B-32A4B1BDC0C8}"/>
              </a:ext>
            </a:extLst>
          </p:cNvPr>
          <p:cNvSpPr/>
          <p:nvPr/>
        </p:nvSpPr>
        <p:spPr>
          <a:xfrm>
            <a:off x="5876925" y="3686175"/>
            <a:ext cx="142875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C80091-7D31-4406-9617-7EB1CADA1C1B}"/>
              </a:ext>
            </a:extLst>
          </p:cNvPr>
          <p:cNvSpPr/>
          <p:nvPr/>
        </p:nvSpPr>
        <p:spPr>
          <a:xfrm rot="7745396">
            <a:off x="5028496" y="4135176"/>
            <a:ext cx="933450" cy="200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8C58E00-FC06-436B-9E90-A083CE31F44A}"/>
              </a:ext>
            </a:extLst>
          </p:cNvPr>
          <p:cNvSpPr/>
          <p:nvPr/>
        </p:nvSpPr>
        <p:spPr>
          <a:xfrm>
            <a:off x="3818414" y="1806670"/>
            <a:ext cx="4035266" cy="3872938"/>
          </a:xfrm>
          <a:prstGeom prst="pie">
            <a:avLst>
              <a:gd name="adj1" fmla="val 16209849"/>
              <a:gd name="adj2" fmla="val 22878"/>
            </a:avLst>
          </a:prstGeom>
          <a:solidFill>
            <a:schemeClr val="accent1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DBED3-6CDF-4C9B-A6AC-AD420DD84DF2}"/>
              </a:ext>
            </a:extLst>
          </p:cNvPr>
          <p:cNvSpPr txBox="1"/>
          <p:nvPr/>
        </p:nvSpPr>
        <p:spPr>
          <a:xfrm>
            <a:off x="685800" y="682252"/>
            <a:ext cx="825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means that the minute hand had travelled past o’clock for one quarter of an hour 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F995A77-DB39-496F-8280-1F70B923DE2E}"/>
              </a:ext>
            </a:extLst>
          </p:cNvPr>
          <p:cNvSpPr/>
          <p:nvPr/>
        </p:nvSpPr>
        <p:spPr>
          <a:xfrm>
            <a:off x="5705475" y="1178392"/>
            <a:ext cx="39052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C1029-55DA-49D0-9A23-B88DE3D47444}"/>
              </a:ext>
            </a:extLst>
          </p:cNvPr>
          <p:cNvSpPr txBox="1"/>
          <p:nvPr/>
        </p:nvSpPr>
        <p:spPr>
          <a:xfrm>
            <a:off x="2064350" y="1254867"/>
            <a:ext cx="364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Minute hand started here, on o’clock</a:t>
            </a: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DB3E271E-ADF9-4E27-8ABA-B251D7D7957E}"/>
              </a:ext>
            </a:extLst>
          </p:cNvPr>
          <p:cNvSpPr/>
          <p:nvPr/>
        </p:nvSpPr>
        <p:spPr>
          <a:xfrm rot="2884211">
            <a:off x="5224951" y="1121377"/>
            <a:ext cx="3629749" cy="3032031"/>
          </a:xfrm>
          <a:prstGeom prst="circularArrow">
            <a:avLst>
              <a:gd name="adj1" fmla="val 3859"/>
              <a:gd name="adj2" fmla="val 883256"/>
              <a:gd name="adj3" fmla="val 20437576"/>
              <a:gd name="adj4" fmla="val 11478874"/>
              <a:gd name="adj5" fmla="val 9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1018C9-5FFA-4456-9217-2F302A73218B}"/>
              </a:ext>
            </a:extLst>
          </p:cNvPr>
          <p:cNvSpPr txBox="1"/>
          <p:nvPr/>
        </p:nvSpPr>
        <p:spPr>
          <a:xfrm>
            <a:off x="8401050" y="1885950"/>
            <a:ext cx="329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Travelled for a quarter of an hour</a:t>
            </a:r>
          </a:p>
          <a:p>
            <a:pPr algn="ctr"/>
            <a:r>
              <a:rPr lang="en-GB" dirty="0"/>
              <a:t>and is pointing at the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3D288-5D16-415B-B9DF-E243C808E4F0}"/>
              </a:ext>
            </a:extLst>
          </p:cNvPr>
          <p:cNvSpPr txBox="1"/>
          <p:nvPr/>
        </p:nvSpPr>
        <p:spPr>
          <a:xfrm>
            <a:off x="962025" y="5114925"/>
            <a:ext cx="2632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hour clock has moved</a:t>
            </a:r>
          </a:p>
          <a:p>
            <a:r>
              <a:rPr lang="en-GB" dirty="0"/>
              <a:t>slightly from 7.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7B744-2DE0-485F-8A34-71FD7875A341}"/>
              </a:ext>
            </a:extLst>
          </p:cNvPr>
          <p:cNvSpPr txBox="1"/>
          <p:nvPr/>
        </p:nvSpPr>
        <p:spPr>
          <a:xfrm>
            <a:off x="8031613" y="4854148"/>
            <a:ext cx="3329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So, this clock is showing the time: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 quarter past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50B3D-2B12-4B37-971A-2209F5E5AAD2}"/>
              </a:ext>
            </a:extLst>
          </p:cNvPr>
          <p:cNvSpPr txBox="1"/>
          <p:nvPr/>
        </p:nvSpPr>
        <p:spPr>
          <a:xfrm>
            <a:off x="943014" y="2771775"/>
            <a:ext cx="191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Make this time on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your clock</a:t>
            </a:r>
          </a:p>
        </p:txBody>
      </p:sp>
    </p:spTree>
    <p:extLst>
      <p:ext uri="{BB962C8B-B14F-4D97-AF65-F5344CB8AC3E}">
        <p14:creationId xmlns:p14="http://schemas.microsoft.com/office/powerpoint/2010/main" val="9683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E27D9-2D5B-440C-9F34-A1D42816F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951" y="1133474"/>
            <a:ext cx="2543174" cy="519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B744EB-A833-40E8-B221-176944761C9A}"/>
              </a:ext>
            </a:extLst>
          </p:cNvPr>
          <p:cNvSpPr/>
          <p:nvPr/>
        </p:nvSpPr>
        <p:spPr>
          <a:xfrm>
            <a:off x="1704975" y="295694"/>
            <a:ext cx="878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Take the petal that says </a:t>
            </a:r>
            <a:r>
              <a:rPr lang="en-GB" sz="2400" b="1" i="1" dirty="0">
                <a:solidFill>
                  <a:srgbClr val="70AD47">
                    <a:lumMod val="75000"/>
                  </a:srgbClr>
                </a:solidFill>
              </a:rPr>
              <a:t>quarter past </a:t>
            </a:r>
            <a:r>
              <a:rPr lang="en-GB" sz="2400" b="1" dirty="0">
                <a:solidFill>
                  <a:prstClr val="black"/>
                </a:solidFill>
              </a:rPr>
              <a:t>and attach it by the number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15845-77B2-4E5E-A156-A8A8B35B1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836" l="2564" r="94872">
                        <a14:foregroundMark x1="17094" y1="34247" x2="17094" y2="34247"/>
                        <a14:foregroundMark x1="7692" y1="38356" x2="7692" y2="38356"/>
                        <a14:foregroundMark x1="47009" y1="42466" x2="47009" y2="42466"/>
                        <a14:foregroundMark x1="42735" y1="25342" x2="58120" y2="37671"/>
                        <a14:foregroundMark x1="58120" y1="37671" x2="42735" y2="51370"/>
                        <a14:foregroundMark x1="42735" y1="51370" x2="63248" y2="60274"/>
                        <a14:foregroundMark x1="63248" y1="60274" x2="64103" y2="60274"/>
                        <a14:foregroundMark x1="38462" y1="93836" x2="38462" y2="93836"/>
                        <a14:foregroundMark x1="94872" y1="38356" x2="94872" y2="38356"/>
                        <a14:foregroundMark x1="46154" y1="4110" x2="46154" y2="4110"/>
                        <a14:foregroundMark x1="72650" y1="9589" x2="72650" y2="9589"/>
                        <a14:foregroundMark x1="80342" y1="13699" x2="80342" y2="13699"/>
                        <a14:foregroundMark x1="92308" y1="56164" x2="92308" y2="56164"/>
                        <a14:foregroundMark x1="5983" y1="28082" x2="5983" y2="28082"/>
                        <a14:foregroundMark x1="2564" y1="36986" x2="2564" y2="36986"/>
                        <a14:foregroundMark x1="56410" y1="53425" x2="56410" y2="53425"/>
                        <a14:foregroundMark x1="28205" y1="25342" x2="28205" y2="25342"/>
                        <a14:foregroundMark x1="34188" y1="59589" x2="34188" y2="59589"/>
                        <a14:foregroundMark x1="39316" y1="84932" x2="39316" y2="84932"/>
                        <a14:foregroundMark x1="47009" y1="70548" x2="47009" y2="70548"/>
                        <a14:foregroundMark x1="47009" y1="70548" x2="24786" y2="67123"/>
                        <a14:foregroundMark x1="24786" y1="67123" x2="20513" y2="51370"/>
                        <a14:foregroundMark x1="20513" y1="51370" x2="30769" y2="37671"/>
                        <a14:foregroundMark x1="30769" y1="37671" x2="35043" y2="17808"/>
                        <a14:foregroundMark x1="35043" y1="17808" x2="55556" y2="21233"/>
                        <a14:foregroundMark x1="55556" y1="21233" x2="73504" y2="28082"/>
                        <a14:foregroundMark x1="73504" y1="28082" x2="76068" y2="34932"/>
                        <a14:foregroundMark x1="86325" y1="19863" x2="86325" y2="1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50765">
            <a:off x="7165976" y="3016080"/>
            <a:ext cx="1301749" cy="1621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5D2CC4-FCCB-4CF0-A047-5ECF58BBBD52}"/>
              </a:ext>
            </a:extLst>
          </p:cNvPr>
          <p:cNvSpPr/>
          <p:nvPr/>
        </p:nvSpPr>
        <p:spPr>
          <a:xfrm>
            <a:off x="7328612" y="3429000"/>
            <a:ext cx="1144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quarter</a:t>
            </a:r>
          </a:p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past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4F469-587D-4803-938B-CBBA8E26D76A}"/>
              </a:ext>
            </a:extLst>
          </p:cNvPr>
          <p:cNvSpPr txBox="1"/>
          <p:nvPr/>
        </p:nvSpPr>
        <p:spPr>
          <a:xfrm>
            <a:off x="9459436" y="1809252"/>
            <a:ext cx="102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Like this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8BB531E-E90E-472E-BADC-A819682A8AC6}"/>
              </a:ext>
            </a:extLst>
          </p:cNvPr>
          <p:cNvSpPr/>
          <p:nvPr/>
        </p:nvSpPr>
        <p:spPr>
          <a:xfrm rot="19521043">
            <a:off x="8596176" y="2597474"/>
            <a:ext cx="1358625" cy="488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CAFB9-C435-4B63-A6D9-5B45577401B6}"/>
              </a:ext>
            </a:extLst>
          </p:cNvPr>
          <p:cNvSpPr txBox="1"/>
          <p:nvPr/>
        </p:nvSpPr>
        <p:spPr>
          <a:xfrm>
            <a:off x="428625" y="476250"/>
            <a:ext cx="137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F1934-8FCF-4CE5-B3DF-295A17E4A6F8}"/>
              </a:ext>
            </a:extLst>
          </p:cNvPr>
          <p:cNvSpPr txBox="1"/>
          <p:nvPr/>
        </p:nvSpPr>
        <p:spPr>
          <a:xfrm>
            <a:off x="4448175" y="522416"/>
            <a:ext cx="22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Can you tell the time?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67DF788D-3CC4-4852-8195-D3A3D08DB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176" y="3827165"/>
            <a:ext cx="1778000" cy="1778000"/>
          </a:xfrm>
          <a:prstGeom prst="rect">
            <a:avLst/>
          </a:prstGeom>
        </p:spPr>
      </p:pic>
      <p:pic>
        <p:nvPicPr>
          <p:cNvPr id="2050" name="Picture 2" descr="Quarter past 5 o'clock Icons PNG - Free PNG and Icons Downloads">
            <a:extLst>
              <a:ext uri="{FF2B5EF4-FFF2-40B4-BE49-F238E27FC236}">
                <a16:creationId xmlns:a16="http://schemas.microsoft.com/office/drawing/2014/main" id="{944F7A58-920B-41B1-9224-94B18F34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9" y="1189335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glish File Beginner (Time) Flashcards | Quizlet">
            <a:extLst>
              <a:ext uri="{FF2B5EF4-FFF2-40B4-BE49-F238E27FC236}">
                <a16:creationId xmlns:a16="http://schemas.microsoft.com/office/drawing/2014/main" id="{B13C2BDD-3031-47EF-8351-9BA1FF5B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45890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alogue Clock Face Quarter Past Four Maths Hotspots Time KS1 ...">
            <a:extLst>
              <a:ext uri="{FF2B5EF4-FFF2-40B4-BE49-F238E27FC236}">
                <a16:creationId xmlns:a16="http://schemas.microsoft.com/office/drawing/2014/main" id="{F8BC1843-6C39-47C9-8491-4AF3D1090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72" r="24750"/>
          <a:stretch/>
        </p:blipFill>
        <p:spPr bwMode="auto">
          <a:xfrm>
            <a:off x="4834805" y="1245890"/>
            <a:ext cx="1702148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do the hands of clock stand at quarter past two? - Quora">
            <a:extLst>
              <a:ext uri="{FF2B5EF4-FFF2-40B4-BE49-F238E27FC236}">
                <a16:creationId xmlns:a16="http://schemas.microsoft.com/office/drawing/2014/main" id="{67DAAE58-FF1E-4952-90FC-B5993E80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172" y="1245890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lf Past Three Images, Stock Photos &amp; Vectors | Shutterstock">
            <a:extLst>
              <a:ext uri="{FF2B5EF4-FFF2-40B4-BE49-F238E27FC236}">
                <a16:creationId xmlns:a16="http://schemas.microsoft.com/office/drawing/2014/main" id="{86AC33FA-DA9B-411C-9A54-0DCB49CFD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4606" y="3693170"/>
            <a:ext cx="1959769" cy="19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0 o' clock - Roblox">
            <a:extLst>
              <a:ext uri="{FF2B5EF4-FFF2-40B4-BE49-F238E27FC236}">
                <a16:creationId xmlns:a16="http://schemas.microsoft.com/office/drawing/2014/main" id="{FD6DF3FC-4C1E-4084-B598-7924451D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805" y="3827165"/>
            <a:ext cx="17986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ock Quarter Past 7 free image">
            <a:extLst>
              <a:ext uri="{FF2B5EF4-FFF2-40B4-BE49-F238E27FC236}">
                <a16:creationId xmlns:a16="http://schemas.microsoft.com/office/drawing/2014/main" id="{3F1D1D74-6F91-4CC5-983E-871A0B6E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15" y="3725862"/>
            <a:ext cx="1798638" cy="17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A36996-091C-4E36-B9AF-7CB397C93107}"/>
              </a:ext>
            </a:extLst>
          </p:cNvPr>
          <p:cNvSpPr txBox="1"/>
          <p:nvPr/>
        </p:nvSpPr>
        <p:spPr>
          <a:xfrm>
            <a:off x="9315450" y="1518841"/>
            <a:ext cx="25467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2. With your clock make:</a:t>
            </a:r>
          </a:p>
          <a:p>
            <a:endParaRPr lang="en-GB" dirty="0"/>
          </a:p>
          <a:p>
            <a:r>
              <a:rPr lang="en-GB" dirty="0"/>
              <a:t>quarter past 6</a:t>
            </a:r>
          </a:p>
          <a:p>
            <a:r>
              <a:rPr lang="en-GB" dirty="0"/>
              <a:t>9 o’clock</a:t>
            </a:r>
          </a:p>
          <a:p>
            <a:r>
              <a:rPr lang="en-GB" dirty="0"/>
              <a:t>half past 2</a:t>
            </a:r>
          </a:p>
          <a:p>
            <a:r>
              <a:rPr lang="en-GB" dirty="0"/>
              <a:t>10 o’clock</a:t>
            </a:r>
          </a:p>
          <a:p>
            <a:r>
              <a:rPr lang="en-GB" dirty="0"/>
              <a:t>quarter past 3</a:t>
            </a:r>
          </a:p>
          <a:p>
            <a:r>
              <a:rPr lang="en-GB" dirty="0"/>
              <a:t>quarter past 8</a:t>
            </a:r>
          </a:p>
        </p:txBody>
      </p:sp>
    </p:spTree>
    <p:extLst>
      <p:ext uri="{BB962C8B-B14F-4D97-AF65-F5344CB8AC3E}">
        <p14:creationId xmlns:p14="http://schemas.microsoft.com/office/powerpoint/2010/main" val="20539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78E50-1E72-4904-931B-EF1B3226E9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545" y="1711840"/>
            <a:ext cx="5762846" cy="3207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5B40A-13A4-49A8-8CDB-F074502D1B62}"/>
              </a:ext>
            </a:extLst>
          </p:cNvPr>
          <p:cNvSpPr txBox="1"/>
          <p:nvPr/>
        </p:nvSpPr>
        <p:spPr>
          <a:xfrm>
            <a:off x="510363" y="627321"/>
            <a:ext cx="319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Challenge (optional)</a:t>
            </a:r>
          </a:p>
        </p:txBody>
      </p:sp>
    </p:spTree>
    <p:extLst>
      <p:ext uri="{BB962C8B-B14F-4D97-AF65-F5344CB8AC3E}">
        <p14:creationId xmlns:p14="http://schemas.microsoft.com/office/powerpoint/2010/main" val="243290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E01491-B252-4400-BCDA-4F1BC6842AF9}"/>
              </a:ext>
            </a:extLst>
          </p:cNvPr>
          <p:cNvSpPr txBox="1"/>
          <p:nvPr/>
        </p:nvSpPr>
        <p:spPr>
          <a:xfrm>
            <a:off x="704850" y="857250"/>
            <a:ext cx="4429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Which of these hands is a minute hand?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ACAA0-D206-4938-9D63-4C43C397E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032" y="2136846"/>
            <a:ext cx="2921000" cy="4130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E0F12-4752-4AF2-A76B-FD0AE4317161}"/>
              </a:ext>
            </a:extLst>
          </p:cNvPr>
          <p:cNvSpPr txBox="1"/>
          <p:nvPr/>
        </p:nvSpPr>
        <p:spPr>
          <a:xfrm>
            <a:off x="847725" y="2266950"/>
            <a:ext cx="290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That is correct. The long one.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EC4367C-3AF8-4AC0-AA2E-F5198691A6AE}"/>
              </a:ext>
            </a:extLst>
          </p:cNvPr>
          <p:cNvSpPr/>
          <p:nvPr/>
        </p:nvSpPr>
        <p:spPr>
          <a:xfrm>
            <a:off x="2552700" y="3028950"/>
            <a:ext cx="166687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44BE2-B40F-4666-AEDD-0A185793D88C}"/>
              </a:ext>
            </a:extLst>
          </p:cNvPr>
          <p:cNvSpPr txBox="1"/>
          <p:nvPr/>
        </p:nvSpPr>
        <p:spPr>
          <a:xfrm>
            <a:off x="7858125" y="2495550"/>
            <a:ext cx="385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What is the name of a short hand?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48DF3CE-62F4-4DAD-A79A-4CDF0D19E1DE}"/>
              </a:ext>
            </a:extLst>
          </p:cNvPr>
          <p:cNvSpPr/>
          <p:nvPr/>
        </p:nvSpPr>
        <p:spPr>
          <a:xfrm>
            <a:off x="7629525" y="3581400"/>
            <a:ext cx="1400175" cy="219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FDA89-3CEF-4F14-9FDE-736D2A3DEC30}"/>
              </a:ext>
            </a:extLst>
          </p:cNvPr>
          <p:cNvSpPr txBox="1"/>
          <p:nvPr/>
        </p:nvSpPr>
        <p:spPr>
          <a:xfrm>
            <a:off x="9210675" y="302895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hour hand!</a:t>
            </a:r>
          </a:p>
        </p:txBody>
      </p:sp>
    </p:spTree>
    <p:extLst>
      <p:ext uri="{BB962C8B-B14F-4D97-AF65-F5344CB8AC3E}">
        <p14:creationId xmlns:p14="http://schemas.microsoft.com/office/powerpoint/2010/main" val="18978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059BA-9092-4966-A0C3-E99BB993FEFA}"/>
              </a:ext>
            </a:extLst>
          </p:cNvPr>
          <p:cNvSpPr txBox="1"/>
          <p:nvPr/>
        </p:nvSpPr>
        <p:spPr>
          <a:xfrm>
            <a:off x="3541294" y="2062717"/>
            <a:ext cx="510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Extraordinary maths work today!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62B92-200E-43AE-BF4D-9313BA0481F7}"/>
              </a:ext>
            </a:extLst>
          </p:cNvPr>
          <p:cNvSpPr txBox="1"/>
          <p:nvPr/>
        </p:nvSpPr>
        <p:spPr>
          <a:xfrm>
            <a:off x="4190607" y="1169581"/>
            <a:ext cx="352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Well done, year 2</a:t>
            </a:r>
          </a:p>
        </p:txBody>
      </p:sp>
      <p:pic>
        <p:nvPicPr>
          <p:cNvPr id="9" name="Picture 8" descr="A picture containing light, traffic, colorful, stop&#10;&#10;Description automatically generated">
            <a:extLst>
              <a:ext uri="{FF2B5EF4-FFF2-40B4-BE49-F238E27FC236}">
                <a16:creationId xmlns:a16="http://schemas.microsoft.com/office/drawing/2014/main" id="{EA758B54-BCBC-404A-B701-55A92009C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0607" y="3087306"/>
            <a:ext cx="3565779" cy="27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1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452DA6-46C3-4B2E-84E2-6088A92CD7DB}"/>
              </a:ext>
            </a:extLst>
          </p:cNvPr>
          <p:cNvSpPr/>
          <p:nvPr/>
        </p:nvSpPr>
        <p:spPr>
          <a:xfrm>
            <a:off x="3048000" y="1490008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5400" b="1" dirty="0">
                <a:solidFill>
                  <a:prstClr val="black"/>
                </a:solidFill>
              </a:rPr>
              <a:t>Year 2</a:t>
            </a:r>
          </a:p>
          <a:p>
            <a:pPr lvl="0" algn="ctr"/>
            <a:endParaRPr lang="en-GB" sz="4000" b="1" dirty="0">
              <a:solidFill>
                <a:prstClr val="black"/>
              </a:solidFill>
            </a:endParaRPr>
          </a:p>
          <a:p>
            <a:pPr lvl="0" algn="ctr"/>
            <a:r>
              <a:rPr lang="en-GB" sz="4000" b="1" dirty="0">
                <a:solidFill>
                  <a:prstClr val="black"/>
                </a:solidFill>
              </a:rPr>
              <a:t>Telling the time to quarter to an hour</a:t>
            </a:r>
          </a:p>
          <a:p>
            <a:pPr lvl="0" algn="ctr"/>
            <a:endParaRPr lang="en-GB" sz="4000" b="1" dirty="0">
              <a:solidFill>
                <a:prstClr val="black"/>
              </a:solidFill>
            </a:endParaRPr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Thursday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4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3CFF0-3FD5-450B-91BB-6DFE09B5E196}"/>
              </a:ext>
            </a:extLst>
          </p:cNvPr>
          <p:cNvSpPr txBox="1"/>
          <p:nvPr/>
        </p:nvSpPr>
        <p:spPr>
          <a:xfrm>
            <a:off x="1057275" y="1000125"/>
            <a:ext cx="3551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Explain in your own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03F039-A69C-4789-89CF-E0B99D98DEFE}"/>
              </a:ext>
            </a:extLst>
          </p:cNvPr>
          <p:cNvSpPr txBox="1"/>
          <p:nvPr/>
        </p:nvSpPr>
        <p:spPr>
          <a:xfrm>
            <a:off x="1266825" y="1981200"/>
            <a:ext cx="2379562" cy="369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/>
              <a:t>hour hand</a:t>
            </a:r>
          </a:p>
          <a:p>
            <a:pPr>
              <a:lnSpc>
                <a:spcPct val="200000"/>
              </a:lnSpc>
            </a:pPr>
            <a:r>
              <a:rPr lang="en-GB" sz="2000" b="1" dirty="0"/>
              <a:t>minute hand</a:t>
            </a:r>
          </a:p>
          <a:p>
            <a:pPr>
              <a:lnSpc>
                <a:spcPct val="200000"/>
              </a:lnSpc>
            </a:pPr>
            <a:r>
              <a:rPr lang="en-GB" sz="2000" b="1" dirty="0"/>
              <a:t>clockwise</a:t>
            </a:r>
          </a:p>
          <a:p>
            <a:pPr>
              <a:lnSpc>
                <a:spcPct val="200000"/>
              </a:lnSpc>
            </a:pPr>
            <a:r>
              <a:rPr lang="en-GB" sz="2000" b="1" dirty="0"/>
              <a:t>o’clock</a:t>
            </a:r>
          </a:p>
          <a:p>
            <a:pPr>
              <a:lnSpc>
                <a:spcPct val="200000"/>
              </a:lnSpc>
            </a:pPr>
            <a:r>
              <a:rPr lang="en-GB" sz="2000" b="1" dirty="0"/>
              <a:t>half past an hour</a:t>
            </a:r>
          </a:p>
          <a:p>
            <a:pPr>
              <a:lnSpc>
                <a:spcPct val="200000"/>
              </a:lnSpc>
            </a:pPr>
            <a:r>
              <a:rPr lang="en-GB" sz="2000" b="1" dirty="0"/>
              <a:t>quarter past an hour</a:t>
            </a:r>
          </a:p>
        </p:txBody>
      </p:sp>
    </p:spTree>
    <p:extLst>
      <p:ext uri="{BB962C8B-B14F-4D97-AF65-F5344CB8AC3E}">
        <p14:creationId xmlns:p14="http://schemas.microsoft.com/office/powerpoint/2010/main" val="105307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9DB9B-1843-41E6-8973-2893297059D6}"/>
              </a:ext>
            </a:extLst>
          </p:cNvPr>
          <p:cNvSpPr txBox="1"/>
          <p:nvPr/>
        </p:nvSpPr>
        <p:spPr>
          <a:xfrm>
            <a:off x="361950" y="344983"/>
            <a:ext cx="1317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Let’s recap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928B9-2370-409C-B933-C1D5445C3C97}"/>
              </a:ext>
            </a:extLst>
          </p:cNvPr>
          <p:cNvSpPr txBox="1"/>
          <p:nvPr/>
        </p:nvSpPr>
        <p:spPr>
          <a:xfrm>
            <a:off x="1783880" y="745093"/>
            <a:ext cx="991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 far, we have looked at how the minute and the hour hands are travelling clockwise around the clock. </a:t>
            </a:r>
          </a:p>
        </p:txBody>
      </p:sp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95DDE248-B144-4B57-8C88-78003A80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82402" y="1253166"/>
            <a:ext cx="2208448" cy="2175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81563-A17A-4E12-AAA0-9DF66FD7EB49}"/>
              </a:ext>
            </a:extLst>
          </p:cNvPr>
          <p:cNvSpPr txBox="1"/>
          <p:nvPr/>
        </p:nvSpPr>
        <p:spPr>
          <a:xfrm>
            <a:off x="3348517" y="2156417"/>
            <a:ext cx="580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minute hand is pointing at the 12 it is _____________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24844E4-E28C-4D66-9B1B-812FD699AEA3}"/>
              </a:ext>
            </a:extLst>
          </p:cNvPr>
          <p:cNvSpPr/>
          <p:nvPr/>
        </p:nvSpPr>
        <p:spPr>
          <a:xfrm>
            <a:off x="1835253" y="1771650"/>
            <a:ext cx="102746" cy="5694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7856D9F-BAF0-4462-B057-CFDDC5BE8B81}"/>
              </a:ext>
            </a:extLst>
          </p:cNvPr>
          <p:cNvSpPr/>
          <p:nvPr/>
        </p:nvSpPr>
        <p:spPr>
          <a:xfrm rot="17684101">
            <a:off x="2031479" y="2329452"/>
            <a:ext cx="114976" cy="392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95749A75-8B00-4EBC-AD9C-9C496A2D4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348813" y="2525748"/>
            <a:ext cx="2208448" cy="2175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8A5A60-B02F-49D4-9F12-B802C306D153}"/>
              </a:ext>
            </a:extLst>
          </p:cNvPr>
          <p:cNvSpPr txBox="1"/>
          <p:nvPr/>
        </p:nvSpPr>
        <p:spPr>
          <a:xfrm>
            <a:off x="2752725" y="3937073"/>
            <a:ext cx="592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minute hand is pointing at the 3 it is _______________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36D291-BA20-41D2-9D17-520179A577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75560" y="3321032"/>
            <a:ext cx="140220" cy="585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8F9920-C44B-4E18-BBE5-63C453AF43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3138">
            <a:off x="10453036" y="3683776"/>
            <a:ext cx="390178" cy="243861"/>
          </a:xfrm>
          <a:prstGeom prst="rect">
            <a:avLst/>
          </a:prstGeom>
        </p:spPr>
      </p:pic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FFFA03B8-5939-48F5-B6EB-908E50FE66BD}"/>
              </a:ext>
            </a:extLst>
          </p:cNvPr>
          <p:cNvSpPr/>
          <p:nvPr/>
        </p:nvSpPr>
        <p:spPr>
          <a:xfrm>
            <a:off x="9505950" y="2743455"/>
            <a:ext cx="1836997" cy="1742820"/>
          </a:xfrm>
          <a:prstGeom prst="pie">
            <a:avLst>
              <a:gd name="adj1" fmla="val 16043056"/>
              <a:gd name="adj2" fmla="val 46115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id="{8E8CFE7A-D926-4859-8194-A31EC20B4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1193" y="4306405"/>
            <a:ext cx="2208448" cy="2175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543B5-3559-4ED0-B56B-CEF7E7E478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695033" y="5410550"/>
            <a:ext cx="140220" cy="585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E571FD-80FD-48A0-A77F-CDE38F54BE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1974">
            <a:off x="1780889" y="5449541"/>
            <a:ext cx="390178" cy="243861"/>
          </a:xfrm>
          <a:prstGeom prst="rect">
            <a:avLst/>
          </a:prstGeom>
        </p:spPr>
      </p:pic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DC233FB5-FA88-4781-AEE8-43D6F7BC73D9}"/>
              </a:ext>
            </a:extLst>
          </p:cNvPr>
          <p:cNvSpPr/>
          <p:nvPr/>
        </p:nvSpPr>
        <p:spPr>
          <a:xfrm>
            <a:off x="839912" y="4500881"/>
            <a:ext cx="1852487" cy="1780754"/>
          </a:xfrm>
          <a:prstGeom prst="pie">
            <a:avLst>
              <a:gd name="adj1" fmla="val 16050523"/>
              <a:gd name="adj2" fmla="val 5458333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B58B68-08EC-4195-85AD-DD4DF83F926F}"/>
              </a:ext>
            </a:extLst>
          </p:cNvPr>
          <p:cNvSpPr txBox="1"/>
          <p:nvPr/>
        </p:nvSpPr>
        <p:spPr>
          <a:xfrm>
            <a:off x="3781371" y="5743573"/>
            <a:ext cx="603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minute hand is pointing at the 6 it is 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17537-8C13-4626-84D8-E538C42DEB59}"/>
              </a:ext>
            </a:extLst>
          </p:cNvPr>
          <p:cNvSpPr txBox="1"/>
          <p:nvPr/>
        </p:nvSpPr>
        <p:spPr>
          <a:xfrm>
            <a:off x="7890177" y="2011147"/>
            <a:ext cx="90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o’clock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005342-205B-45D3-8BFE-B9BFA2956366}"/>
              </a:ext>
            </a:extLst>
          </p:cNvPr>
          <p:cNvSpPr/>
          <p:nvPr/>
        </p:nvSpPr>
        <p:spPr>
          <a:xfrm>
            <a:off x="7028187" y="3805706"/>
            <a:ext cx="1494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>
                <a:solidFill>
                  <a:srgbClr val="FF0000"/>
                </a:solidFill>
              </a:rPr>
              <a:t>quarter past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E3FC83-6652-4E87-B787-A489127FFF79}"/>
              </a:ext>
            </a:extLst>
          </p:cNvPr>
          <p:cNvSpPr/>
          <p:nvPr/>
        </p:nvSpPr>
        <p:spPr>
          <a:xfrm>
            <a:off x="8247133" y="5595707"/>
            <a:ext cx="11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>
                <a:solidFill>
                  <a:srgbClr val="FF0000"/>
                </a:solidFill>
              </a:rPr>
              <a:t>half past</a:t>
            </a:r>
          </a:p>
        </p:txBody>
      </p:sp>
    </p:spTree>
    <p:extLst>
      <p:ext uri="{BB962C8B-B14F-4D97-AF65-F5344CB8AC3E}">
        <p14:creationId xmlns:p14="http://schemas.microsoft.com/office/powerpoint/2010/main" val="14039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clock&#10;&#10;Description automatically generated">
            <a:extLst>
              <a:ext uri="{FF2B5EF4-FFF2-40B4-BE49-F238E27FC236}">
                <a16:creationId xmlns:a16="http://schemas.microsoft.com/office/drawing/2014/main" id="{0F71F2C6-9D71-47F9-B3FC-B6E505CD0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14504" y="965385"/>
            <a:ext cx="2208448" cy="2175834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91969E11-6629-47BA-AEB2-E77B11D165DC}"/>
              </a:ext>
            </a:extLst>
          </p:cNvPr>
          <p:cNvSpPr/>
          <p:nvPr/>
        </p:nvSpPr>
        <p:spPr>
          <a:xfrm>
            <a:off x="1867355" y="1483869"/>
            <a:ext cx="102746" cy="5694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77FD68-91FE-45CC-8EDF-770983B564D4}"/>
              </a:ext>
            </a:extLst>
          </p:cNvPr>
          <p:cNvSpPr/>
          <p:nvPr/>
        </p:nvSpPr>
        <p:spPr>
          <a:xfrm rot="17684101">
            <a:off x="2063581" y="2041671"/>
            <a:ext cx="114976" cy="392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A411E8FC-09F4-44B0-A9E5-9983448C8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747330" y="965385"/>
            <a:ext cx="2208448" cy="2175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5B4D6-6885-4207-B868-E1DB00F9FA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4077" y="1760669"/>
            <a:ext cx="140220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D6E9B-720D-4065-A951-60AC3F9445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3138">
            <a:off x="5851553" y="2123413"/>
            <a:ext cx="390178" cy="243861"/>
          </a:xfrm>
          <a:prstGeom prst="rect">
            <a:avLst/>
          </a:prstGeom>
        </p:spPr>
      </p:pic>
      <p:sp>
        <p:nvSpPr>
          <p:cNvPr id="8" name="Partial Circle 7">
            <a:extLst>
              <a:ext uri="{FF2B5EF4-FFF2-40B4-BE49-F238E27FC236}">
                <a16:creationId xmlns:a16="http://schemas.microsoft.com/office/drawing/2014/main" id="{90D06A15-C7CE-4CC7-83E9-AD03106700AC}"/>
              </a:ext>
            </a:extLst>
          </p:cNvPr>
          <p:cNvSpPr/>
          <p:nvPr/>
        </p:nvSpPr>
        <p:spPr>
          <a:xfrm>
            <a:off x="4904467" y="1183092"/>
            <a:ext cx="1836997" cy="1742820"/>
          </a:xfrm>
          <a:prstGeom prst="pie">
            <a:avLst>
              <a:gd name="adj1" fmla="val 16163731"/>
              <a:gd name="adj2" fmla="val 46115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E642CD66-7FD8-496F-A468-A3537F9D5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730455" y="965385"/>
            <a:ext cx="2208448" cy="2175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8E7BE8-775F-405A-BAC1-539A6981BB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764295" y="2069530"/>
            <a:ext cx="140220" cy="585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F51CC-03DD-4CF4-90D1-8EA27ECA66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1974">
            <a:off x="9850151" y="2108521"/>
            <a:ext cx="390178" cy="243861"/>
          </a:xfrm>
          <a:prstGeom prst="rect">
            <a:avLst/>
          </a:prstGeom>
        </p:spPr>
      </p:pic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57E2D5CC-35FB-483E-9792-5F7B67B9DD50}"/>
              </a:ext>
            </a:extLst>
          </p:cNvPr>
          <p:cNvSpPr/>
          <p:nvPr/>
        </p:nvSpPr>
        <p:spPr>
          <a:xfrm>
            <a:off x="8909174" y="1159861"/>
            <a:ext cx="1852487" cy="1780754"/>
          </a:xfrm>
          <a:prstGeom prst="pie">
            <a:avLst>
              <a:gd name="adj1" fmla="val 16050523"/>
              <a:gd name="adj2" fmla="val 5458333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6431F6-1291-475C-A706-04F7116FA774}"/>
              </a:ext>
            </a:extLst>
          </p:cNvPr>
          <p:cNvCxnSpPr/>
          <p:nvPr/>
        </p:nvCxnSpPr>
        <p:spPr>
          <a:xfrm>
            <a:off x="1918728" y="342139"/>
            <a:ext cx="0" cy="3291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61CE17-1C22-4C14-97FC-FFDFADEAE333}"/>
              </a:ext>
            </a:extLst>
          </p:cNvPr>
          <p:cNvCxnSpPr/>
          <p:nvPr/>
        </p:nvCxnSpPr>
        <p:spPr>
          <a:xfrm>
            <a:off x="5825658" y="477493"/>
            <a:ext cx="0" cy="3291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899025-6FF9-4283-8C73-1CE5A7F319CB}"/>
              </a:ext>
            </a:extLst>
          </p:cNvPr>
          <p:cNvCxnSpPr/>
          <p:nvPr/>
        </p:nvCxnSpPr>
        <p:spPr>
          <a:xfrm>
            <a:off x="9820904" y="405226"/>
            <a:ext cx="0" cy="3291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0FED771-4E09-4D88-B1B6-6E51722D43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03487" y="429564"/>
            <a:ext cx="30483" cy="33104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5B4B29-EB3F-45BC-97DA-92A562CC64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2629" y="433169"/>
            <a:ext cx="30483" cy="33104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F56367-00D3-48A2-A7AB-11FC660288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38" y="2101233"/>
            <a:ext cx="3310415" cy="30483"/>
          </a:xfrm>
          <a:prstGeom prst="rect">
            <a:avLst/>
          </a:prstGeom>
        </p:spPr>
      </p:pic>
      <p:pic>
        <p:nvPicPr>
          <p:cNvPr id="20" name="Picture 19" descr="A close up of a clock&#10;&#10;Description automatically generated">
            <a:extLst>
              <a:ext uri="{FF2B5EF4-FFF2-40B4-BE49-F238E27FC236}">
                <a16:creationId xmlns:a16="http://schemas.microsoft.com/office/drawing/2014/main" id="{28FE54ED-6FB1-46C6-BAB4-8379F3EE85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834722" y="3494469"/>
            <a:ext cx="2784242" cy="2743125"/>
          </a:xfrm>
          <a:prstGeom prst="rect">
            <a:avLst/>
          </a:prstGeom>
        </p:spPr>
      </p:pic>
      <p:sp>
        <p:nvSpPr>
          <p:cNvPr id="21" name="Arrow: Up 20">
            <a:extLst>
              <a:ext uri="{FF2B5EF4-FFF2-40B4-BE49-F238E27FC236}">
                <a16:creationId xmlns:a16="http://schemas.microsoft.com/office/drawing/2014/main" id="{6D985EFD-424D-41FE-918B-096A14BFC0C6}"/>
              </a:ext>
            </a:extLst>
          </p:cNvPr>
          <p:cNvSpPr/>
          <p:nvPr/>
        </p:nvSpPr>
        <p:spPr>
          <a:xfrm rot="16200000">
            <a:off x="3704811" y="4439904"/>
            <a:ext cx="162560" cy="8331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7B390C1-017E-41E5-B99C-F77823091ECB}"/>
              </a:ext>
            </a:extLst>
          </p:cNvPr>
          <p:cNvSpPr/>
          <p:nvPr/>
        </p:nvSpPr>
        <p:spPr>
          <a:xfrm rot="19154043">
            <a:off x="4411661" y="4835623"/>
            <a:ext cx="99805" cy="603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31AEDF-2C7F-4159-A6EF-DE2D4D4000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843" y="3282552"/>
            <a:ext cx="30483" cy="3310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9C7883-88F7-4654-ACF4-CA82AD4FE2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243" y="4884267"/>
            <a:ext cx="4965460" cy="45723"/>
          </a:xfrm>
          <a:prstGeom prst="rect">
            <a:avLst/>
          </a:prstGeom>
        </p:spPr>
      </p:pic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56F8F41A-F5CE-4E23-A23B-D58F48D3B4FE}"/>
              </a:ext>
            </a:extLst>
          </p:cNvPr>
          <p:cNvSpPr/>
          <p:nvPr/>
        </p:nvSpPr>
        <p:spPr>
          <a:xfrm>
            <a:off x="3022952" y="3720630"/>
            <a:ext cx="2412648" cy="2294090"/>
          </a:xfrm>
          <a:prstGeom prst="pie">
            <a:avLst>
              <a:gd name="adj1" fmla="val 16241556"/>
              <a:gd name="adj2" fmla="val 10625667"/>
            </a:avLst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090BC6-F775-4471-BD06-836BAB015541}"/>
              </a:ext>
            </a:extLst>
          </p:cNvPr>
          <p:cNvSpPr txBox="1"/>
          <p:nvPr/>
        </p:nvSpPr>
        <p:spPr>
          <a:xfrm>
            <a:off x="6795390" y="4561101"/>
            <a:ext cx="418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Where did the minute hand travel to now?</a:t>
            </a:r>
          </a:p>
          <a:p>
            <a:r>
              <a:rPr lang="en-GB" dirty="0"/>
              <a:t>What is it pointing at now?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117B7A-936F-4D69-8AF8-9DE21242941C}"/>
              </a:ext>
            </a:extLst>
          </p:cNvPr>
          <p:cNvSpPr txBox="1"/>
          <p:nvPr/>
        </p:nvSpPr>
        <p:spPr>
          <a:xfrm>
            <a:off x="9519218" y="4838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CE5F53-5C32-4277-A974-A4AF2470AB4D}"/>
              </a:ext>
            </a:extLst>
          </p:cNvPr>
          <p:cNvSpPr txBox="1"/>
          <p:nvPr/>
        </p:nvSpPr>
        <p:spPr>
          <a:xfrm>
            <a:off x="6795390" y="5414036"/>
            <a:ext cx="410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parts of the clock are shaded?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EB2D10-842D-4E84-8CE5-00EB8238A2B8}"/>
              </a:ext>
            </a:extLst>
          </p:cNvPr>
          <p:cNvSpPr txBox="1"/>
          <p:nvPr/>
        </p:nvSpPr>
        <p:spPr>
          <a:xfrm>
            <a:off x="10936311" y="5414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A9E37B-12DA-4807-AEC1-8C92DAFCFC0D}"/>
              </a:ext>
            </a:extLst>
          </p:cNvPr>
          <p:cNvSpPr txBox="1"/>
          <p:nvPr/>
        </p:nvSpPr>
        <p:spPr>
          <a:xfrm>
            <a:off x="6144187" y="6071467"/>
            <a:ext cx="365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many parts are left not shaded?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F83033-C91E-4FDF-A70E-A5E45F13364A}"/>
              </a:ext>
            </a:extLst>
          </p:cNvPr>
          <p:cNvSpPr txBox="1"/>
          <p:nvPr/>
        </p:nvSpPr>
        <p:spPr>
          <a:xfrm>
            <a:off x="9934410" y="6071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34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2" grpId="0" animBg="1"/>
      <p:bldP spid="21" grpId="0" animBg="1"/>
      <p:bldP spid="22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clock&#10;&#10;Description automatically generated">
            <a:extLst>
              <a:ext uri="{FF2B5EF4-FFF2-40B4-BE49-F238E27FC236}">
                <a16:creationId xmlns:a16="http://schemas.microsoft.com/office/drawing/2014/main" id="{0A981906-7331-4821-A795-D3E975DC4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100000" l="0" r="100000">
                        <a14:foregroundMark x1="46617" y1="2617" x2="46617" y2="2617"/>
                        <a14:foregroundMark x1="54672" y1="2181" x2="54672" y2="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320622" y="1598994"/>
            <a:ext cx="2784242" cy="2743125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38015740-BF35-4BF8-BD46-FED3E6E14CBC}"/>
              </a:ext>
            </a:extLst>
          </p:cNvPr>
          <p:cNvSpPr/>
          <p:nvPr/>
        </p:nvSpPr>
        <p:spPr>
          <a:xfrm rot="16200000">
            <a:off x="5190711" y="2544429"/>
            <a:ext cx="162560" cy="8331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6847207-C149-482B-9028-DD01BCB98EE8}"/>
              </a:ext>
            </a:extLst>
          </p:cNvPr>
          <p:cNvSpPr/>
          <p:nvPr/>
        </p:nvSpPr>
        <p:spPr>
          <a:xfrm rot="19154043">
            <a:off x="5897561" y="2940148"/>
            <a:ext cx="99805" cy="603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0C53D-CE23-46B1-A9D8-DB9824EDBD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743" y="1387077"/>
            <a:ext cx="30483" cy="3310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219A3-2C98-4067-BFBA-59A52258C7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143" y="2988792"/>
            <a:ext cx="4965460" cy="45723"/>
          </a:xfrm>
          <a:prstGeom prst="rect">
            <a:avLst/>
          </a:prstGeom>
        </p:spPr>
      </p:pic>
      <p:sp>
        <p:nvSpPr>
          <p:cNvPr id="7" name="Partial Circle 6">
            <a:extLst>
              <a:ext uri="{FF2B5EF4-FFF2-40B4-BE49-F238E27FC236}">
                <a16:creationId xmlns:a16="http://schemas.microsoft.com/office/drawing/2014/main" id="{A5BD5653-C796-4C88-A48E-502E6ED49933}"/>
              </a:ext>
            </a:extLst>
          </p:cNvPr>
          <p:cNvSpPr/>
          <p:nvPr/>
        </p:nvSpPr>
        <p:spPr>
          <a:xfrm>
            <a:off x="4508852" y="1825155"/>
            <a:ext cx="2412648" cy="2294090"/>
          </a:xfrm>
          <a:prstGeom prst="pie">
            <a:avLst>
              <a:gd name="adj1" fmla="val 16241556"/>
              <a:gd name="adj2" fmla="val 10625667"/>
            </a:avLst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85821CC9-B001-4C35-9D70-EDF7F2CF09F7}"/>
              </a:ext>
            </a:extLst>
          </p:cNvPr>
          <p:cNvSpPr/>
          <p:nvPr/>
        </p:nvSpPr>
        <p:spPr>
          <a:xfrm>
            <a:off x="5886450" y="1276351"/>
            <a:ext cx="1406644" cy="3657600"/>
          </a:xfrm>
          <a:prstGeom prst="curvedLeftArrow">
            <a:avLst>
              <a:gd name="adj1" fmla="val 16668"/>
              <a:gd name="adj2" fmla="val 50000"/>
              <a:gd name="adj3" fmla="val 31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6BFD3079-FB8D-4E5B-8DCB-4D0C7AEA2F2F}"/>
              </a:ext>
            </a:extLst>
          </p:cNvPr>
          <p:cNvSpPr/>
          <p:nvPr/>
        </p:nvSpPr>
        <p:spPr>
          <a:xfrm rot="19367752" flipV="1">
            <a:off x="4220363" y="3040249"/>
            <a:ext cx="665540" cy="20766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DB7E8-8D81-43A3-88F4-F6EF7B79EDDF}"/>
              </a:ext>
            </a:extLst>
          </p:cNvPr>
          <p:cNvSpPr txBox="1"/>
          <p:nvPr/>
        </p:nvSpPr>
        <p:spPr>
          <a:xfrm>
            <a:off x="866775" y="695325"/>
            <a:ext cx="644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the minute hand has travelled for 3 out 4 parts of the 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A1D8D-A97E-4A7A-8D5A-A56518954763}"/>
              </a:ext>
            </a:extLst>
          </p:cNvPr>
          <p:cNvSpPr txBox="1"/>
          <p:nvPr/>
        </p:nvSpPr>
        <p:spPr>
          <a:xfrm>
            <a:off x="439596" y="2936844"/>
            <a:ext cx="252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it is pointing at the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9C497-A7F3-42CE-9368-60A197AB41BB}"/>
              </a:ext>
            </a:extLst>
          </p:cNvPr>
          <p:cNvSpPr txBox="1"/>
          <p:nvPr/>
        </p:nvSpPr>
        <p:spPr>
          <a:xfrm>
            <a:off x="1563035" y="1349748"/>
            <a:ext cx="305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That means it has one quarter </a:t>
            </a:r>
          </a:p>
          <a:p>
            <a:r>
              <a:rPr lang="en-GB" dirty="0"/>
              <a:t>to go until the new hour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C0630-1364-4054-BBAA-58330287AF85}"/>
              </a:ext>
            </a:extLst>
          </p:cNvPr>
          <p:cNvSpPr txBox="1"/>
          <p:nvPr/>
        </p:nvSpPr>
        <p:spPr>
          <a:xfrm>
            <a:off x="1563035" y="4906702"/>
            <a:ext cx="228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So, we say </a:t>
            </a:r>
            <a:r>
              <a:rPr lang="en-GB" sz="2000" b="1" dirty="0">
                <a:solidFill>
                  <a:srgbClr val="C00000"/>
                </a:solidFill>
              </a:rPr>
              <a:t>quarter to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4AD3A-47E8-43C9-9C99-29C6FA82D8CF}"/>
              </a:ext>
            </a:extLst>
          </p:cNvPr>
          <p:cNvSpPr txBox="1"/>
          <p:nvPr/>
        </p:nvSpPr>
        <p:spPr>
          <a:xfrm>
            <a:off x="7395492" y="3502729"/>
            <a:ext cx="425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hour hand is nearly pointing to an hour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A6F21-4EED-4A78-807B-AF0C39FFF783}"/>
              </a:ext>
            </a:extLst>
          </p:cNvPr>
          <p:cNvSpPr txBox="1"/>
          <p:nvPr/>
        </p:nvSpPr>
        <p:spPr>
          <a:xfrm>
            <a:off x="7886700" y="4697492"/>
            <a:ext cx="2181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clock is showing:</a:t>
            </a:r>
          </a:p>
          <a:p>
            <a:endParaRPr lang="en-GB" dirty="0"/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quarter to 5</a:t>
            </a:r>
          </a:p>
        </p:txBody>
      </p:sp>
    </p:spTree>
    <p:extLst>
      <p:ext uri="{BB962C8B-B14F-4D97-AF65-F5344CB8AC3E}">
        <p14:creationId xmlns:p14="http://schemas.microsoft.com/office/powerpoint/2010/main" val="313853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8C97C-E234-4C09-B47A-C9808E0F4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951" y="1133474"/>
            <a:ext cx="2543174" cy="519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34C8A5-70D0-4B58-B31D-1699F8C0158A}"/>
              </a:ext>
            </a:extLst>
          </p:cNvPr>
          <p:cNvSpPr/>
          <p:nvPr/>
        </p:nvSpPr>
        <p:spPr>
          <a:xfrm>
            <a:off x="1704975" y="295694"/>
            <a:ext cx="878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Take the petal that says </a:t>
            </a:r>
            <a:r>
              <a:rPr lang="en-GB" sz="2400" b="1" i="1" dirty="0">
                <a:solidFill>
                  <a:srgbClr val="70AD47">
                    <a:lumMod val="75000"/>
                  </a:srgbClr>
                </a:solidFill>
              </a:rPr>
              <a:t>quarter to </a:t>
            </a:r>
            <a:r>
              <a:rPr lang="en-GB" sz="2400" b="1" dirty="0">
                <a:solidFill>
                  <a:prstClr val="black"/>
                </a:solidFill>
              </a:rPr>
              <a:t>and attach it by the number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DC589-E55B-4F13-ABB1-92B4F4DCA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836" l="2564" r="94872">
                        <a14:foregroundMark x1="17094" y1="34247" x2="17094" y2="34247"/>
                        <a14:foregroundMark x1="7692" y1="38356" x2="7692" y2="38356"/>
                        <a14:foregroundMark x1="47009" y1="42466" x2="47009" y2="42466"/>
                        <a14:foregroundMark x1="42735" y1="25342" x2="58120" y2="37671"/>
                        <a14:foregroundMark x1="58120" y1="37671" x2="42735" y2="51370"/>
                        <a14:foregroundMark x1="42735" y1="51370" x2="63248" y2="60274"/>
                        <a14:foregroundMark x1="63248" y1="60274" x2="64103" y2="60274"/>
                        <a14:foregroundMark x1="38462" y1="93836" x2="38462" y2="93836"/>
                        <a14:foregroundMark x1="94872" y1="38356" x2="94872" y2="38356"/>
                        <a14:foregroundMark x1="46154" y1="4110" x2="46154" y2="4110"/>
                        <a14:foregroundMark x1="72650" y1="9589" x2="72650" y2="9589"/>
                        <a14:foregroundMark x1="80342" y1="13699" x2="80342" y2="13699"/>
                        <a14:foregroundMark x1="92308" y1="56164" x2="92308" y2="56164"/>
                        <a14:foregroundMark x1="5983" y1="28082" x2="5983" y2="28082"/>
                        <a14:foregroundMark x1="2564" y1="36986" x2="2564" y2="36986"/>
                        <a14:foregroundMark x1="56410" y1="53425" x2="56410" y2="53425"/>
                        <a14:foregroundMark x1="28205" y1="25342" x2="28205" y2="25342"/>
                        <a14:foregroundMark x1="34188" y1="59589" x2="34188" y2="59589"/>
                        <a14:foregroundMark x1="39316" y1="84932" x2="39316" y2="84932"/>
                        <a14:foregroundMark x1="47009" y1="70548" x2="47009" y2="70548"/>
                        <a14:foregroundMark x1="47009" y1="70548" x2="24786" y2="67123"/>
                        <a14:foregroundMark x1="24786" y1="67123" x2="20513" y2="51370"/>
                        <a14:foregroundMark x1="20513" y1="51370" x2="30769" y2="37671"/>
                        <a14:foregroundMark x1="30769" y1="37671" x2="35043" y2="17808"/>
                        <a14:foregroundMark x1="35043" y1="17808" x2="55556" y2="21233"/>
                        <a14:foregroundMark x1="55556" y1="21233" x2="73504" y2="28082"/>
                        <a14:foregroundMark x1="73504" y1="28082" x2="76068" y2="34932"/>
                        <a14:foregroundMark x1="86325" y1="19863" x2="86325" y2="1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50765">
            <a:off x="7165976" y="3016080"/>
            <a:ext cx="1301749" cy="1621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D70974-7744-4E01-806A-6A73DB797EFA}"/>
              </a:ext>
            </a:extLst>
          </p:cNvPr>
          <p:cNvSpPr/>
          <p:nvPr/>
        </p:nvSpPr>
        <p:spPr>
          <a:xfrm>
            <a:off x="7328612" y="3429000"/>
            <a:ext cx="1144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quarter</a:t>
            </a:r>
          </a:p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past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6707264-5928-4D47-9080-F9E4F61F740F}"/>
              </a:ext>
            </a:extLst>
          </p:cNvPr>
          <p:cNvSpPr/>
          <p:nvPr/>
        </p:nvSpPr>
        <p:spPr>
          <a:xfrm rot="13228449">
            <a:off x="1669348" y="2445862"/>
            <a:ext cx="1358625" cy="488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A6065-5F4C-4CC1-BD06-E518A2E1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836" l="2564" r="94872">
                        <a14:foregroundMark x1="17094" y1="34247" x2="17094" y2="34247"/>
                        <a14:foregroundMark x1="7692" y1="38356" x2="7692" y2="38356"/>
                        <a14:foregroundMark x1="47009" y1="42466" x2="47009" y2="42466"/>
                        <a14:foregroundMark x1="42735" y1="25342" x2="58120" y2="37671"/>
                        <a14:foregroundMark x1="58120" y1="37671" x2="42735" y2="51370"/>
                        <a14:foregroundMark x1="42735" y1="51370" x2="63248" y2="60274"/>
                        <a14:foregroundMark x1="63248" y1="60274" x2="64103" y2="60274"/>
                        <a14:foregroundMark x1="38462" y1="93836" x2="38462" y2="93836"/>
                        <a14:foregroundMark x1="94872" y1="38356" x2="94872" y2="38356"/>
                        <a14:foregroundMark x1="46154" y1="4110" x2="46154" y2="4110"/>
                        <a14:foregroundMark x1="72650" y1="9589" x2="72650" y2="9589"/>
                        <a14:foregroundMark x1="80342" y1="13699" x2="80342" y2="13699"/>
                        <a14:foregroundMark x1="92308" y1="56164" x2="92308" y2="56164"/>
                        <a14:foregroundMark x1="5983" y1="28082" x2="5983" y2="28082"/>
                        <a14:foregroundMark x1="2564" y1="36986" x2="2564" y2="36986"/>
                        <a14:foregroundMark x1="56410" y1="53425" x2="56410" y2="53425"/>
                        <a14:foregroundMark x1="28205" y1="25342" x2="28205" y2="25342"/>
                        <a14:foregroundMark x1="34188" y1="59589" x2="34188" y2="59589"/>
                        <a14:foregroundMark x1="39316" y1="84932" x2="39316" y2="84932"/>
                        <a14:foregroundMark x1="47009" y1="70548" x2="47009" y2="70548"/>
                        <a14:foregroundMark x1="47009" y1="70548" x2="24786" y2="67123"/>
                        <a14:foregroundMark x1="24786" y1="67123" x2="20513" y2="51370"/>
                        <a14:foregroundMark x1="20513" y1="51370" x2="30769" y2="37671"/>
                        <a14:foregroundMark x1="30769" y1="37671" x2="35043" y2="17808"/>
                        <a14:foregroundMark x1="35043" y1="17808" x2="55556" y2="21233"/>
                        <a14:foregroundMark x1="55556" y1="21233" x2="73504" y2="28082"/>
                        <a14:foregroundMark x1="73504" y1="28082" x2="76068" y2="34932"/>
                        <a14:foregroundMark x1="86325" y1="19863" x2="86325" y2="1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96273">
            <a:off x="3161266" y="2910183"/>
            <a:ext cx="1301749" cy="16212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7F6C4C-7EF8-440B-807F-017719E846B8}"/>
              </a:ext>
            </a:extLst>
          </p:cNvPr>
          <p:cNvSpPr/>
          <p:nvPr/>
        </p:nvSpPr>
        <p:spPr>
          <a:xfrm>
            <a:off x="3090372" y="3316974"/>
            <a:ext cx="127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quarter</a:t>
            </a:r>
          </a:p>
          <a:p>
            <a:pPr lvl="0" algn="ctr"/>
            <a:r>
              <a:rPr lang="en-GB" sz="2400" b="1" dirty="0">
                <a:solidFill>
                  <a:srgbClr val="C00000"/>
                </a:solidFill>
              </a:rPr>
              <a:t>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2DBF3-99B8-4CAB-A557-118E8B6282D3}"/>
              </a:ext>
            </a:extLst>
          </p:cNvPr>
          <p:cNvSpPr txBox="1"/>
          <p:nvPr/>
        </p:nvSpPr>
        <p:spPr>
          <a:xfrm>
            <a:off x="1037235" y="1409102"/>
            <a:ext cx="94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Like this</a:t>
            </a:r>
          </a:p>
        </p:txBody>
      </p:sp>
    </p:spTree>
    <p:extLst>
      <p:ext uri="{BB962C8B-B14F-4D97-AF65-F5344CB8AC3E}">
        <p14:creationId xmlns:p14="http://schemas.microsoft.com/office/powerpoint/2010/main" val="11787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7D922-4850-4FD2-83CB-1FD2E20FA3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91" y="318107"/>
            <a:ext cx="1548518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0F86D-69C1-4764-89AD-EB62D06D8263}"/>
              </a:ext>
            </a:extLst>
          </p:cNvPr>
          <p:cNvSpPr txBox="1"/>
          <p:nvPr/>
        </p:nvSpPr>
        <p:spPr>
          <a:xfrm>
            <a:off x="575989" y="1113253"/>
            <a:ext cx="2263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1. What’s the time?</a:t>
            </a:r>
          </a:p>
        </p:txBody>
      </p:sp>
      <p:pic>
        <p:nvPicPr>
          <p:cNvPr id="1026" name="Picture 2" descr="Clock Worksheet - Quarter Past and Quarter to">
            <a:extLst>
              <a:ext uri="{FF2B5EF4-FFF2-40B4-BE49-F238E27FC236}">
                <a16:creationId xmlns:a16="http://schemas.microsoft.com/office/drawing/2014/main" id="{263B8CB4-313E-499B-AC28-F821D7031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3" t="20208" r="4524" b="33195"/>
          <a:stretch/>
        </p:blipFill>
        <p:spPr bwMode="auto">
          <a:xfrm>
            <a:off x="2695575" y="1625224"/>
            <a:ext cx="6200775" cy="41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D01BCB-50F2-42C8-9FC8-F8ED930F5235}"/>
              </a:ext>
            </a:extLst>
          </p:cNvPr>
          <p:cNvSpPr/>
          <p:nvPr/>
        </p:nvSpPr>
        <p:spPr>
          <a:xfrm>
            <a:off x="9410700" y="1625224"/>
            <a:ext cx="25758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prstClr val="black"/>
                </a:solidFill>
              </a:rPr>
              <a:t>2. With your clock make: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quarter past 4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2 o’clock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half past 9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quarter to 6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11 o’clock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quarter past 8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quarter to 5</a:t>
            </a:r>
          </a:p>
        </p:txBody>
      </p:sp>
    </p:spTree>
    <p:extLst>
      <p:ext uri="{BB962C8B-B14F-4D97-AF65-F5344CB8AC3E}">
        <p14:creationId xmlns:p14="http://schemas.microsoft.com/office/powerpoint/2010/main" val="161667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7FFA9-F3F7-45D7-881F-088F0F2D72E4}"/>
              </a:ext>
            </a:extLst>
          </p:cNvPr>
          <p:cNvSpPr txBox="1"/>
          <p:nvPr/>
        </p:nvSpPr>
        <p:spPr>
          <a:xfrm>
            <a:off x="400050" y="438150"/>
            <a:ext cx="137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Your turn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2FCEF-21B2-497D-A43E-C13163503709}"/>
              </a:ext>
            </a:extLst>
          </p:cNvPr>
          <p:cNvSpPr txBox="1"/>
          <p:nvPr/>
        </p:nvSpPr>
        <p:spPr>
          <a:xfrm>
            <a:off x="1978390" y="809625"/>
            <a:ext cx="499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Match the clocks with the correct time</a:t>
            </a:r>
          </a:p>
        </p:txBody>
      </p:sp>
      <p:pic>
        <p:nvPicPr>
          <p:cNvPr id="7" name="Picture 6" descr="A clock hanging on a white surface&#10;&#10;Description automatically generated">
            <a:extLst>
              <a:ext uri="{FF2B5EF4-FFF2-40B4-BE49-F238E27FC236}">
                <a16:creationId xmlns:a16="http://schemas.microsoft.com/office/drawing/2014/main" id="{7693A607-3700-4B72-8D49-CA82E867E3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1428750"/>
            <a:ext cx="1686718" cy="1619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A929261E-6261-4A4F-B7D3-56C4BB58F5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763" y="1428750"/>
            <a:ext cx="1686718" cy="1701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half past three">
            <a:extLst>
              <a:ext uri="{FF2B5EF4-FFF2-40B4-BE49-F238E27FC236}">
                <a16:creationId xmlns:a16="http://schemas.microsoft.com/office/drawing/2014/main" id="{2F2C52FB-F3F0-4C75-AB15-15C4C855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146" y="1395015"/>
            <a:ext cx="1686718" cy="16867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ven o'clock">
            <a:extLst>
              <a:ext uri="{FF2B5EF4-FFF2-40B4-BE49-F238E27FC236}">
                <a16:creationId xmlns:a16="http://schemas.microsoft.com/office/drawing/2014/main" id="{54F37277-A682-4F44-A562-436A2EDA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975" y="1395015"/>
            <a:ext cx="1686718" cy="16867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77958C-56DE-48FA-B963-2F81921DD277}"/>
              </a:ext>
            </a:extLst>
          </p:cNvPr>
          <p:cNvSpPr txBox="1"/>
          <p:nvPr/>
        </p:nvSpPr>
        <p:spPr>
          <a:xfrm>
            <a:off x="8086725" y="4638675"/>
            <a:ext cx="15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quarter past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B337E-2A27-4FF5-AD2F-BB9BF15D6070}"/>
              </a:ext>
            </a:extLst>
          </p:cNvPr>
          <p:cNvSpPr txBox="1"/>
          <p:nvPr/>
        </p:nvSpPr>
        <p:spPr>
          <a:xfrm>
            <a:off x="2647950" y="4895850"/>
            <a:ext cx="141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seven o’clock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FB85B-58AA-423E-A23D-C64E9B45E080}"/>
              </a:ext>
            </a:extLst>
          </p:cNvPr>
          <p:cNvSpPr txBox="1"/>
          <p:nvPr/>
        </p:nvSpPr>
        <p:spPr>
          <a:xfrm>
            <a:off x="5325268" y="3981450"/>
            <a:ext cx="11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half past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AA92F-30F2-466D-8A12-4A49169F7740}"/>
              </a:ext>
            </a:extLst>
          </p:cNvPr>
          <p:cNvSpPr txBox="1"/>
          <p:nvPr/>
        </p:nvSpPr>
        <p:spPr>
          <a:xfrm>
            <a:off x="1019175" y="3981450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quarter to 7</a:t>
            </a:r>
          </a:p>
        </p:txBody>
      </p:sp>
    </p:spTree>
    <p:extLst>
      <p:ext uri="{BB962C8B-B14F-4D97-AF65-F5344CB8AC3E}">
        <p14:creationId xmlns:p14="http://schemas.microsoft.com/office/powerpoint/2010/main" val="2878783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276445-A7C8-411E-9AA7-BB355E3BED3E}"/>
              </a:ext>
            </a:extLst>
          </p:cNvPr>
          <p:cNvSpPr/>
          <p:nvPr/>
        </p:nvSpPr>
        <p:spPr>
          <a:xfrm>
            <a:off x="3259807" y="1572310"/>
            <a:ext cx="5664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prstClr val="black"/>
                </a:solidFill>
              </a:rPr>
              <a:t>Excellent maths work today, </a:t>
            </a:r>
          </a:p>
          <a:p>
            <a:pPr lvl="0" algn="ctr"/>
            <a:r>
              <a:rPr lang="en-GB" sz="3600" b="1" dirty="0">
                <a:solidFill>
                  <a:prstClr val="black"/>
                </a:solidFill>
              </a:rPr>
              <a:t>year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3C41-F982-4827-9CBF-C44A3BD3E701}"/>
              </a:ext>
            </a:extLst>
          </p:cNvPr>
          <p:cNvSpPr txBox="1"/>
          <p:nvPr/>
        </p:nvSpPr>
        <p:spPr>
          <a:xfrm>
            <a:off x="3957112" y="3762375"/>
            <a:ext cx="426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Say to yourself: “I am amazing!”</a:t>
            </a:r>
          </a:p>
        </p:txBody>
      </p:sp>
    </p:spTree>
    <p:extLst>
      <p:ext uri="{BB962C8B-B14F-4D97-AF65-F5344CB8AC3E}">
        <p14:creationId xmlns:p14="http://schemas.microsoft.com/office/powerpoint/2010/main" val="114204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ck that is reading a book&#10;&#10;Description automatically generated">
            <a:extLst>
              <a:ext uri="{FF2B5EF4-FFF2-40B4-BE49-F238E27FC236}">
                <a16:creationId xmlns:a16="http://schemas.microsoft.com/office/drawing/2014/main" id="{F2BB2476-7484-4705-8AA1-43553B6D9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203883" y="1991360"/>
            <a:ext cx="3179401" cy="3192955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7FC6B9A1-27A0-4A8A-9FAC-2299E5E8A658}"/>
              </a:ext>
            </a:extLst>
          </p:cNvPr>
          <p:cNvSpPr/>
          <p:nvPr/>
        </p:nvSpPr>
        <p:spPr>
          <a:xfrm>
            <a:off x="5993609" y="1673685"/>
            <a:ext cx="2140742" cy="4241340"/>
          </a:xfrm>
          <a:prstGeom prst="curvedLeftArrow">
            <a:avLst>
              <a:gd name="adj1" fmla="val 7174"/>
              <a:gd name="adj2" fmla="val 42312"/>
              <a:gd name="adj3" fmla="val 4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2BAF40E9-3738-4CF5-B585-DFBA8579BD4A}"/>
              </a:ext>
            </a:extLst>
          </p:cNvPr>
          <p:cNvSpPr/>
          <p:nvPr/>
        </p:nvSpPr>
        <p:spPr>
          <a:xfrm flipH="1" flipV="1">
            <a:off x="3452812" y="1104898"/>
            <a:ext cx="2281237" cy="4495799"/>
          </a:xfrm>
          <a:prstGeom prst="curvedLeftArrow">
            <a:avLst>
              <a:gd name="adj1" fmla="val 7174"/>
              <a:gd name="adj2" fmla="val 42312"/>
              <a:gd name="adj3" fmla="val 42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A350D-7276-41DA-98BE-FB519C663580}"/>
              </a:ext>
            </a:extLst>
          </p:cNvPr>
          <p:cNvSpPr txBox="1"/>
          <p:nvPr/>
        </p:nvSpPr>
        <p:spPr>
          <a:xfrm>
            <a:off x="504825" y="576729"/>
            <a:ext cx="4948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Which way the hands are moving on a clock?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4D4E1-DD61-4794-8B9B-455E90D48913}"/>
              </a:ext>
            </a:extLst>
          </p:cNvPr>
          <p:cNvSpPr txBox="1"/>
          <p:nvPr/>
        </p:nvSpPr>
        <p:spPr>
          <a:xfrm>
            <a:off x="5453809" y="573643"/>
            <a:ext cx="2069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Look at my clock.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55DF1-C999-4DF9-AE33-C087AD2E0807}"/>
              </a:ext>
            </a:extLst>
          </p:cNvPr>
          <p:cNvSpPr txBox="1"/>
          <p:nvPr/>
        </p:nvSpPr>
        <p:spPr>
          <a:xfrm>
            <a:off x="7246805" y="1114738"/>
            <a:ext cx="434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was a special name for this direction?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D4A6C-9A79-41DF-9126-2B6EEC868A62}"/>
              </a:ext>
            </a:extLst>
          </p:cNvPr>
          <p:cNvSpPr txBox="1"/>
          <p:nvPr/>
        </p:nvSpPr>
        <p:spPr>
          <a:xfrm>
            <a:off x="9525000" y="171242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Clockwise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84B1E-2C54-4B27-AB71-CF44E41DC6FB}"/>
              </a:ext>
            </a:extLst>
          </p:cNvPr>
          <p:cNvSpPr txBox="1"/>
          <p:nvPr/>
        </p:nvSpPr>
        <p:spPr>
          <a:xfrm>
            <a:off x="469676" y="5082425"/>
            <a:ext cx="3184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On your clock, move the hands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clockwise.</a:t>
            </a:r>
          </a:p>
        </p:txBody>
      </p:sp>
    </p:spTree>
    <p:extLst>
      <p:ext uri="{BB962C8B-B14F-4D97-AF65-F5344CB8AC3E}">
        <p14:creationId xmlns:p14="http://schemas.microsoft.com/office/powerpoint/2010/main" val="36931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5C661-527D-4CDF-A81A-388835144739}"/>
              </a:ext>
            </a:extLst>
          </p:cNvPr>
          <p:cNvSpPr txBox="1"/>
          <p:nvPr/>
        </p:nvSpPr>
        <p:spPr>
          <a:xfrm>
            <a:off x="819150" y="628650"/>
            <a:ext cx="922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Today, we are going to look at how to tell the time to o’clock and to half past an hour.</a:t>
            </a:r>
          </a:p>
        </p:txBody>
      </p:sp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7A9D012E-E0D0-4FCE-9397-F694E2A00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084680" y="1663408"/>
            <a:ext cx="2563000" cy="2660837"/>
          </a:xfrm>
          <a:prstGeom prst="rect">
            <a:avLst/>
          </a:prstGeom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CE4BCBAA-FD24-446E-8621-A1ED5803A7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544320" y="1779389"/>
            <a:ext cx="2563000" cy="2428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2E237A-B327-4241-9A37-80CFBFEB2FD9}"/>
              </a:ext>
            </a:extLst>
          </p:cNvPr>
          <p:cNvSpPr txBox="1"/>
          <p:nvPr/>
        </p:nvSpPr>
        <p:spPr>
          <a:xfrm>
            <a:off x="314325" y="4958894"/>
            <a:ext cx="534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When the minute (big) hand is pointing to 12, like this: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8B7C68D-988B-4BB9-A0A0-F3662BD9D7F6}"/>
              </a:ext>
            </a:extLst>
          </p:cNvPr>
          <p:cNvSpPr/>
          <p:nvPr/>
        </p:nvSpPr>
        <p:spPr>
          <a:xfrm>
            <a:off x="2741647" y="1114425"/>
            <a:ext cx="168345" cy="664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D1C10E-9EBE-44A1-AFAC-DF416D8299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168" y="971072"/>
            <a:ext cx="201185" cy="682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D37996-B707-4030-9539-37CF105CD9DA}"/>
              </a:ext>
            </a:extLst>
          </p:cNvPr>
          <p:cNvSpPr txBox="1"/>
          <p:nvPr/>
        </p:nvSpPr>
        <p:spPr>
          <a:xfrm>
            <a:off x="5848350" y="4958893"/>
            <a:ext cx="285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means that it is o’clock.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E724D-EEC6-43A2-839C-ABDEE691DF38}"/>
              </a:ext>
            </a:extLst>
          </p:cNvPr>
          <p:cNvSpPr txBox="1"/>
          <p:nvPr/>
        </p:nvSpPr>
        <p:spPr>
          <a:xfrm>
            <a:off x="409575" y="5619750"/>
            <a:ext cx="443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hour (small) hand is pointing to the hour.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5D87277-303E-4EA8-B041-7840FCA4FE67}"/>
              </a:ext>
            </a:extLst>
          </p:cNvPr>
          <p:cNvSpPr/>
          <p:nvPr/>
        </p:nvSpPr>
        <p:spPr>
          <a:xfrm rot="5067299">
            <a:off x="3675130" y="2348643"/>
            <a:ext cx="201185" cy="994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4FF0AF-0FA7-4663-A130-832F73B366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8272">
            <a:off x="7858467" y="2689146"/>
            <a:ext cx="932769" cy="5608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E742CA-454F-4152-BDD3-85101F54CBE4}"/>
              </a:ext>
            </a:extLst>
          </p:cNvPr>
          <p:cNvSpPr txBox="1"/>
          <p:nvPr/>
        </p:nvSpPr>
        <p:spPr>
          <a:xfrm>
            <a:off x="283799" y="1779389"/>
            <a:ext cx="135806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This clock is </a:t>
            </a:r>
          </a:p>
          <a:p>
            <a:r>
              <a:rPr lang="en-GB" b="1" dirty="0"/>
              <a:t>showing:</a:t>
            </a:r>
          </a:p>
          <a:p>
            <a:endParaRPr lang="en-GB" dirty="0"/>
          </a:p>
          <a:p>
            <a:r>
              <a:rPr lang="en-GB" sz="2000" b="1" dirty="0"/>
              <a:t>2 o’clock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8EB94-2B4F-4535-B74F-DC530AC2884B}"/>
              </a:ext>
            </a:extLst>
          </p:cNvPr>
          <p:cNvSpPr/>
          <p:nvPr/>
        </p:nvSpPr>
        <p:spPr>
          <a:xfrm>
            <a:off x="6538163" y="1931254"/>
            <a:ext cx="13580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This clock is </a:t>
            </a:r>
          </a:p>
          <a:p>
            <a:r>
              <a:rPr lang="en-GB" b="1" dirty="0"/>
              <a:t>showing:</a:t>
            </a:r>
          </a:p>
          <a:p>
            <a:endParaRPr lang="en-GB" dirty="0"/>
          </a:p>
          <a:p>
            <a:r>
              <a:rPr lang="en-GB" sz="2000" b="1" dirty="0"/>
              <a:t>8 o’clock</a:t>
            </a:r>
          </a:p>
        </p:txBody>
      </p:sp>
    </p:spTree>
    <p:extLst>
      <p:ext uri="{BB962C8B-B14F-4D97-AF65-F5344CB8AC3E}">
        <p14:creationId xmlns:p14="http://schemas.microsoft.com/office/powerpoint/2010/main" val="2484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5" grpId="0"/>
      <p:bldP spid="16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44FAB-3ABC-4244-9C4B-D53D1AE77ED4}"/>
              </a:ext>
            </a:extLst>
          </p:cNvPr>
          <p:cNvSpPr/>
          <p:nvPr/>
        </p:nvSpPr>
        <p:spPr>
          <a:xfrm>
            <a:off x="1675130" y="606233"/>
            <a:ext cx="927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Take the petal that says </a:t>
            </a:r>
            <a:r>
              <a:rPr lang="en-GB" sz="2400" b="1" i="1" dirty="0">
                <a:solidFill>
                  <a:srgbClr val="70AD47">
                    <a:lumMod val="75000"/>
                  </a:srgbClr>
                </a:solidFill>
              </a:rPr>
              <a:t>o’clock </a:t>
            </a:r>
            <a:r>
              <a:rPr lang="en-GB" sz="2400" b="1" dirty="0"/>
              <a:t>and attach it on top of the number 12</a:t>
            </a:r>
          </a:p>
        </p:txBody>
      </p:sp>
      <p:pic>
        <p:nvPicPr>
          <p:cNvPr id="2050" name="Picture 2" descr="clock template printable | Purzen Clock Face clip art - vector ...">
            <a:extLst>
              <a:ext uri="{FF2B5EF4-FFF2-40B4-BE49-F238E27FC236}">
                <a16:creationId xmlns:a16="http://schemas.microsoft.com/office/drawing/2014/main" id="{55E1E953-3C2C-4440-82D9-ADF052DD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380" y="2707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66482-A5CB-4FFE-A864-D504C32D9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836" l="2564" r="94872">
                        <a14:foregroundMark x1="17094" y1="34247" x2="17094" y2="34247"/>
                        <a14:foregroundMark x1="7692" y1="38356" x2="7692" y2="38356"/>
                        <a14:foregroundMark x1="47009" y1="42466" x2="47009" y2="42466"/>
                        <a14:foregroundMark x1="42735" y1="25342" x2="58120" y2="37671"/>
                        <a14:foregroundMark x1="58120" y1="37671" x2="42735" y2="51370"/>
                        <a14:foregroundMark x1="42735" y1="51370" x2="63248" y2="60274"/>
                        <a14:foregroundMark x1="63248" y1="60274" x2="64103" y2="60274"/>
                        <a14:foregroundMark x1="38462" y1="93836" x2="38462" y2="93836"/>
                        <a14:foregroundMark x1="94872" y1="38356" x2="94872" y2="38356"/>
                        <a14:foregroundMark x1="46154" y1="4110" x2="46154" y2="4110"/>
                        <a14:foregroundMark x1="72650" y1="9589" x2="72650" y2="9589"/>
                        <a14:foregroundMark x1="80342" y1="13699" x2="80342" y2="13699"/>
                        <a14:foregroundMark x1="92308" y1="56164" x2="92308" y2="56164"/>
                        <a14:foregroundMark x1="5983" y1="28082" x2="5983" y2="28082"/>
                        <a14:foregroundMark x1="2564" y1="36986" x2="2564" y2="36986"/>
                        <a14:foregroundMark x1="56410" y1="53425" x2="56410" y2="53425"/>
                        <a14:foregroundMark x1="28205" y1="25342" x2="28205" y2="25342"/>
                        <a14:foregroundMark x1="34188" y1="59589" x2="34188" y2="59589"/>
                        <a14:foregroundMark x1="39316" y1="84932" x2="39316" y2="84932"/>
                        <a14:foregroundMark x1="47009" y1="70548" x2="47009" y2="70548"/>
                        <a14:foregroundMark x1="47009" y1="70548" x2="24786" y2="67123"/>
                        <a14:foregroundMark x1="24786" y1="67123" x2="20513" y2="51370"/>
                        <a14:foregroundMark x1="20513" y1="51370" x2="30769" y2="37671"/>
                        <a14:foregroundMark x1="30769" y1="37671" x2="35043" y2="17808"/>
                        <a14:foregroundMark x1="35043" y1="17808" x2="55556" y2="21233"/>
                        <a14:foregroundMark x1="55556" y1="21233" x2="73504" y2="28082"/>
                        <a14:foregroundMark x1="73504" y1="28082" x2="76068" y2="34932"/>
                        <a14:foregroundMark x1="86325" y1="19863" x2="86325" y2="1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751" y="1142885"/>
            <a:ext cx="1301749" cy="1621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865FED-62EE-4AD9-B3C7-779181B730FE}"/>
              </a:ext>
            </a:extLst>
          </p:cNvPr>
          <p:cNvSpPr txBox="1"/>
          <p:nvPr/>
        </p:nvSpPr>
        <p:spPr>
          <a:xfrm rot="16200000">
            <a:off x="5287765" y="1660233"/>
            <a:ext cx="119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o’clock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019AF-3F4B-4780-A5C6-B3AD0093BA33}"/>
              </a:ext>
            </a:extLst>
          </p:cNvPr>
          <p:cNvSpPr txBox="1"/>
          <p:nvPr/>
        </p:nvSpPr>
        <p:spPr>
          <a:xfrm>
            <a:off x="8220075" y="3219450"/>
            <a:ext cx="102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Like this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9E89F76-2C64-4840-BA50-4D96198C61EB}"/>
              </a:ext>
            </a:extLst>
          </p:cNvPr>
          <p:cNvSpPr/>
          <p:nvPr/>
        </p:nvSpPr>
        <p:spPr>
          <a:xfrm rot="1460985">
            <a:off x="7389735" y="2672522"/>
            <a:ext cx="1358625" cy="488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B3AC3F-D78C-4A61-A054-80C54C5499D6}"/>
              </a:ext>
            </a:extLst>
          </p:cNvPr>
          <p:cNvSpPr txBox="1"/>
          <p:nvPr/>
        </p:nvSpPr>
        <p:spPr>
          <a:xfrm>
            <a:off x="504825" y="552450"/>
            <a:ext cx="137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CBDB6-FC99-4025-B17B-80054CBEDC52}"/>
              </a:ext>
            </a:extLst>
          </p:cNvPr>
          <p:cNvSpPr txBox="1"/>
          <p:nvPr/>
        </p:nvSpPr>
        <p:spPr>
          <a:xfrm>
            <a:off x="470053" y="1171574"/>
            <a:ext cx="2120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1. What time is it?</a:t>
            </a:r>
          </a:p>
        </p:txBody>
      </p:sp>
      <p:pic>
        <p:nvPicPr>
          <p:cNvPr id="5" name="Picture 4" descr="A large white clock mounted to the side&#10;&#10;Description automatically generated">
            <a:extLst>
              <a:ext uri="{FF2B5EF4-FFF2-40B4-BE49-F238E27FC236}">
                <a16:creationId xmlns:a16="http://schemas.microsoft.com/office/drawing/2014/main" id="{483CB065-85E4-4A5A-9E5C-EBFD82AD18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06715" y="552450"/>
            <a:ext cx="1955785" cy="1955785"/>
          </a:xfrm>
          <a:prstGeom prst="rect">
            <a:avLst/>
          </a:prstGeom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B867A590-3B47-462E-B407-B773984F02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88017" y="590990"/>
            <a:ext cx="1955785" cy="1961389"/>
          </a:xfrm>
          <a:prstGeom prst="rect">
            <a:avLst/>
          </a:prstGeom>
        </p:spPr>
      </p:pic>
      <p:pic>
        <p:nvPicPr>
          <p:cNvPr id="10" name="Picture 9" descr="A large white clock mounted to the side&#10;&#10;Description automatically generated">
            <a:extLst>
              <a:ext uri="{FF2B5EF4-FFF2-40B4-BE49-F238E27FC236}">
                <a16:creationId xmlns:a16="http://schemas.microsoft.com/office/drawing/2014/main" id="{94C469E1-0423-40FB-96EA-36447BDA61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69319" y="552450"/>
            <a:ext cx="1955785" cy="1955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1B9EF6-BE1B-4652-AF01-C43534793C5E}"/>
              </a:ext>
            </a:extLst>
          </p:cNvPr>
          <p:cNvSpPr txBox="1"/>
          <p:nvPr/>
        </p:nvSpPr>
        <p:spPr>
          <a:xfrm>
            <a:off x="504825" y="3244334"/>
            <a:ext cx="620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2. Now, make 3 o’clock, 9 o’clock, 1 o’clock on your clock.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54C92-E38B-4DBD-ABCC-6E1C8AD4B07E}"/>
              </a:ext>
            </a:extLst>
          </p:cNvPr>
          <p:cNvSpPr txBox="1"/>
          <p:nvPr/>
        </p:nvSpPr>
        <p:spPr>
          <a:xfrm>
            <a:off x="481242" y="4180488"/>
            <a:ext cx="148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3. Challenge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901B5-F750-42C9-9C2B-9897AEB3467A}"/>
              </a:ext>
            </a:extLst>
          </p:cNvPr>
          <p:cNvSpPr txBox="1"/>
          <p:nvPr/>
        </p:nvSpPr>
        <p:spPr>
          <a:xfrm>
            <a:off x="1039906" y="4791851"/>
            <a:ext cx="650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 you tell what time it is on this clock? How do you know, explain.</a:t>
            </a:r>
          </a:p>
        </p:txBody>
      </p:sp>
      <p:pic>
        <p:nvPicPr>
          <p:cNvPr id="15" name="Picture 1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E6FA672-3CFC-4D6D-9D65-4D555ED152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3" b="97559" l="1859" r="96380">
                        <a14:foregroundMark x1="44031" y1="16699" x2="44031" y2="16699"/>
                        <a14:foregroundMark x1="56360" y1="4199" x2="56360" y2="4199"/>
                        <a14:foregroundMark x1="8806" y1="37109" x2="8806" y2="37109"/>
                        <a14:foregroundMark x1="5773" y1="49512" x2="5773" y2="49512"/>
                        <a14:foregroundMark x1="4599" y1="35840" x2="4599" y2="35840"/>
                        <a14:foregroundMark x1="2740" y1="48340" x2="2740" y2="48340"/>
                        <a14:foregroundMark x1="3523" y1="35352" x2="3523" y2="35352"/>
                        <a14:foregroundMark x1="6849" y1="26953" x2="6849" y2="26953"/>
                        <a14:foregroundMark x1="22701" y1="11328" x2="22701" y2="11328"/>
                        <a14:foregroundMark x1="40020" y1="3809" x2="40020" y2="3809"/>
                        <a14:foregroundMark x1="31703" y1="39453" x2="31703" y2="39453"/>
                        <a14:foregroundMark x1="26223" y1="91797" x2="26223" y2="91797"/>
                        <a14:foregroundMark x1="43738" y1="95508" x2="43738" y2="95508"/>
                        <a14:foregroundMark x1="54012" y1="96777" x2="54012" y2="96777"/>
                        <a14:foregroundMark x1="91879" y1="50684" x2="91879" y2="50684"/>
                        <a14:foregroundMark x1="96184" y1="48047" x2="96184" y2="48047"/>
                        <a14:foregroundMark x1="96380" y1="49219" x2="96380" y2="49219"/>
                        <a14:foregroundMark x1="93640" y1="32617" x2="93640" y2="32617"/>
                        <a14:foregroundMark x1="58023" y1="3223" x2="58023" y2="3223"/>
                        <a14:foregroundMark x1="58023" y1="3223" x2="58023" y2="3223"/>
                        <a14:foregroundMark x1="52935" y1="26074" x2="52935" y2="26074"/>
                        <a14:foregroundMark x1="52250" y1="21680" x2="52250" y2="21680"/>
                        <a14:foregroundMark x1="47847" y1="48242" x2="47847" y2="48242"/>
                        <a14:foregroundMark x1="54795" y1="60156" x2="54795" y2="60156"/>
                        <a14:foregroundMark x1="52250" y1="51172" x2="58806" y2="70215"/>
                        <a14:foregroundMark x1="48728" y1="53906" x2="55186" y2="14063"/>
                        <a14:foregroundMark x1="63601" y1="20215" x2="63601" y2="20215"/>
                        <a14:foregroundMark x1="66830" y1="12988" x2="63601" y2="50098"/>
                        <a14:foregroundMark x1="63014" y1="4590" x2="70646" y2="8301"/>
                        <a14:foregroundMark x1="73973" y1="9863" x2="77299" y2="12305"/>
                        <a14:foregroundMark x1="81018" y1="14355" x2="83464" y2="17773"/>
                        <a14:foregroundMark x1="87476" y1="21094" x2="88845" y2="25586"/>
                        <a14:foregroundMark x1="92172" y1="28027" x2="95793" y2="34863"/>
                        <a14:foregroundMark x1="95890" y1="40039" x2="95597" y2="59082"/>
                        <a14:foregroundMark x1="93933" y1="63281" x2="84344" y2="82129"/>
                        <a14:foregroundMark x1="84344" y1="82129" x2="78669" y2="87012"/>
                        <a14:foregroundMark x1="88160" y1="77734" x2="88160" y2="77734"/>
                        <a14:foregroundMark x1="88258" y1="76953" x2="94618" y2="63770"/>
                        <a14:foregroundMark x1="95695" y1="58691" x2="95695" y2="58691"/>
                        <a14:foregroundMark x1="80333" y1="86719" x2="61840" y2="96875"/>
                        <a14:foregroundMark x1="61840" y1="96875" x2="58219" y2="97656"/>
                        <a14:foregroundMark x1="49902" y1="97461" x2="28474" y2="92871"/>
                        <a14:foregroundMark x1="24364" y1="90430" x2="8611" y2="72559"/>
                        <a14:foregroundMark x1="17808" y1="85645" x2="10274" y2="78320"/>
                        <a14:foregroundMark x1="5284" y1="69824" x2="1859" y2="45508"/>
                        <a14:foregroundMark x1="5773" y1="29199" x2="18885" y2="14355"/>
                        <a14:foregroundMark x1="18885" y1="14355" x2="35029" y2="5664"/>
                        <a14:backgroundMark x1="2740" y1="8496" x2="2740" y2="8496"/>
                        <a14:backgroundMark x1="8415" y1="7617" x2="12427" y2="10840"/>
                        <a14:backgroundMark x1="32192" y1="2148" x2="32681" y2="1367"/>
                        <a14:backgroundMark x1="35029" y1="1660" x2="35029" y2="1660"/>
                        <a14:backgroundMark x1="37573" y1="781" x2="38845" y2="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1114470">
            <a:off x="7817982" y="4357239"/>
            <a:ext cx="2028396" cy="20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lf Past Two Images, Stock Photos &amp; Vectors | Shutterstock">
            <a:extLst>
              <a:ext uri="{FF2B5EF4-FFF2-40B4-BE49-F238E27FC236}">
                <a16:creationId xmlns:a16="http://schemas.microsoft.com/office/drawing/2014/main" id="{67A57EF6-0DD6-43D5-B504-822D3188D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8655" y="1550884"/>
            <a:ext cx="2996104" cy="30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8BEF0-4168-477A-8DFF-BEDE7A9202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170" y="1681269"/>
            <a:ext cx="2907188" cy="2748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F96C8-2F06-452F-9899-ACB6009B3D25}"/>
              </a:ext>
            </a:extLst>
          </p:cNvPr>
          <p:cNvSpPr txBox="1"/>
          <p:nvPr/>
        </p:nvSpPr>
        <p:spPr>
          <a:xfrm>
            <a:off x="679400" y="619760"/>
            <a:ext cx="426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Look at these two clocks. What is different?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8AC81-DB47-42EE-90BE-54DD38E4993E}"/>
              </a:ext>
            </a:extLst>
          </p:cNvPr>
          <p:cNvSpPr txBox="1"/>
          <p:nvPr/>
        </p:nvSpPr>
        <p:spPr>
          <a:xfrm>
            <a:off x="304800" y="2235200"/>
            <a:ext cx="2008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This clock shows:</a:t>
            </a:r>
          </a:p>
          <a:p>
            <a:endParaRPr lang="en-GB" sz="2000" b="1" dirty="0"/>
          </a:p>
          <a:p>
            <a:r>
              <a:rPr lang="en-GB" sz="2000" b="1" dirty="0"/>
              <a:t>2 o’clock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FC2A0-EFDE-4F33-BAC2-0710F4D7B5CB}"/>
              </a:ext>
            </a:extLst>
          </p:cNvPr>
          <p:cNvSpPr txBox="1"/>
          <p:nvPr/>
        </p:nvSpPr>
        <p:spPr>
          <a:xfrm>
            <a:off x="6499126" y="2235200"/>
            <a:ext cx="1821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This clock shows:</a:t>
            </a:r>
          </a:p>
          <a:p>
            <a:endParaRPr lang="en-GB" b="1" dirty="0"/>
          </a:p>
          <a:p>
            <a:r>
              <a:rPr lang="en-GB" b="1" dirty="0"/>
              <a:t>Half past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72262-9E8B-4EB8-A4FC-0C98595A9BF6}"/>
              </a:ext>
            </a:extLst>
          </p:cNvPr>
          <p:cNvSpPr txBox="1"/>
          <p:nvPr/>
        </p:nvSpPr>
        <p:spPr>
          <a:xfrm>
            <a:off x="593675" y="5352574"/>
            <a:ext cx="695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notice about the hour hand? Is it still pointing directly to 2?</a:t>
            </a:r>
          </a:p>
          <a:p>
            <a:r>
              <a:rPr lang="en-GB" dirty="0"/>
              <a:t>What about the minute hand? Where is it pointing now?</a:t>
            </a:r>
          </a:p>
        </p:txBody>
      </p:sp>
    </p:spTree>
    <p:extLst>
      <p:ext uri="{BB962C8B-B14F-4D97-AF65-F5344CB8AC3E}">
        <p14:creationId xmlns:p14="http://schemas.microsoft.com/office/powerpoint/2010/main" val="25510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lf Past Two Images, Stock Photos &amp; Vectors | Shutterstock">
            <a:extLst>
              <a:ext uri="{FF2B5EF4-FFF2-40B4-BE49-F238E27FC236}">
                <a16:creationId xmlns:a16="http://schemas.microsoft.com/office/drawing/2014/main" id="{0B9E7364-51B6-4A90-B3C2-849555D8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4804" y="2490780"/>
            <a:ext cx="3160395" cy="31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C58C1-8F70-4598-9388-3F7A619FE9B7}"/>
              </a:ext>
            </a:extLst>
          </p:cNvPr>
          <p:cNvSpPr txBox="1"/>
          <p:nvPr/>
        </p:nvSpPr>
        <p:spPr>
          <a:xfrm>
            <a:off x="828675" y="781050"/>
            <a:ext cx="549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minute hand has travelled half way around the clock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B43AFFE-41CA-4604-9CFD-143F74AFEB72}"/>
              </a:ext>
            </a:extLst>
          </p:cNvPr>
          <p:cNvSpPr/>
          <p:nvPr/>
        </p:nvSpPr>
        <p:spPr>
          <a:xfrm>
            <a:off x="5514975" y="5486400"/>
            <a:ext cx="295275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A3F0E-464A-491E-918E-84A031437031}"/>
              </a:ext>
            </a:extLst>
          </p:cNvPr>
          <p:cNvSpPr txBox="1"/>
          <p:nvPr/>
        </p:nvSpPr>
        <p:spPr>
          <a:xfrm>
            <a:off x="5443263" y="1277766"/>
            <a:ext cx="474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the hour hand is halfway between the hours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A6642C7-D5CE-411F-879A-B94DE3342391}"/>
              </a:ext>
            </a:extLst>
          </p:cNvPr>
          <p:cNvSpPr/>
          <p:nvPr/>
        </p:nvSpPr>
        <p:spPr>
          <a:xfrm rot="20750724">
            <a:off x="6939377" y="3331425"/>
            <a:ext cx="2038351" cy="195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A2591-27C2-4C51-9D7C-6C798699C476}"/>
              </a:ext>
            </a:extLst>
          </p:cNvPr>
          <p:cNvSpPr txBox="1"/>
          <p:nvPr/>
        </p:nvSpPr>
        <p:spPr>
          <a:xfrm>
            <a:off x="2133600" y="1921646"/>
            <a:ext cx="537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means that the clock is showing half past the hour.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4CB83-A1D8-4107-8841-C89C2901BF68}"/>
              </a:ext>
            </a:extLst>
          </p:cNvPr>
          <p:cNvSpPr txBox="1"/>
          <p:nvPr/>
        </p:nvSpPr>
        <p:spPr>
          <a:xfrm>
            <a:off x="828675" y="3429000"/>
            <a:ext cx="2220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This clock is showing:</a:t>
            </a:r>
          </a:p>
          <a:p>
            <a:endParaRPr lang="en-GB" dirty="0"/>
          </a:p>
          <a:p>
            <a:pPr algn="ctr"/>
            <a:r>
              <a:rPr lang="en-GB" dirty="0"/>
              <a:t>half past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C80F08-E3F5-4739-AC5A-6EAD654CC6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50" y="2290978"/>
            <a:ext cx="1697770" cy="39374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E6A24-3E30-4186-B131-4AFF4DF70E42}"/>
              </a:ext>
            </a:extLst>
          </p:cNvPr>
          <p:cNvSpPr/>
          <p:nvPr/>
        </p:nvSpPr>
        <p:spPr>
          <a:xfrm>
            <a:off x="6319409" y="781050"/>
            <a:ext cx="239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and is pointing at the 6 </a:t>
            </a:r>
          </a:p>
        </p:txBody>
      </p:sp>
    </p:spTree>
    <p:extLst>
      <p:ext uri="{BB962C8B-B14F-4D97-AF65-F5344CB8AC3E}">
        <p14:creationId xmlns:p14="http://schemas.microsoft.com/office/powerpoint/2010/main" val="33324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ock template printable | Purzen Clock Face clip art - vector ...">
            <a:extLst>
              <a:ext uri="{FF2B5EF4-FFF2-40B4-BE49-F238E27FC236}">
                <a16:creationId xmlns:a16="http://schemas.microsoft.com/office/drawing/2014/main" id="{4949038A-F615-4F00-89C9-BA36A46A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221" y="24392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979DA-3736-4D24-AFD9-B61C5ABB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836" l="2564" r="94872">
                        <a14:foregroundMark x1="17094" y1="34247" x2="17094" y2="34247"/>
                        <a14:foregroundMark x1="7692" y1="38356" x2="7692" y2="38356"/>
                        <a14:foregroundMark x1="47009" y1="42466" x2="47009" y2="42466"/>
                        <a14:foregroundMark x1="42735" y1="25342" x2="58120" y2="37671"/>
                        <a14:foregroundMark x1="58120" y1="37671" x2="42735" y2="51370"/>
                        <a14:foregroundMark x1="42735" y1="51370" x2="63248" y2="60274"/>
                        <a14:foregroundMark x1="63248" y1="60274" x2="64103" y2="60274"/>
                        <a14:foregroundMark x1="38462" y1="93836" x2="38462" y2="93836"/>
                        <a14:foregroundMark x1="94872" y1="38356" x2="94872" y2="38356"/>
                        <a14:foregroundMark x1="46154" y1="4110" x2="46154" y2="4110"/>
                        <a14:foregroundMark x1="72650" y1="9589" x2="72650" y2="9589"/>
                        <a14:foregroundMark x1="80342" y1="13699" x2="80342" y2="13699"/>
                        <a14:foregroundMark x1="92308" y1="56164" x2="92308" y2="56164"/>
                        <a14:foregroundMark x1="5983" y1="28082" x2="5983" y2="28082"/>
                        <a14:foregroundMark x1="2564" y1="36986" x2="2564" y2="36986"/>
                        <a14:foregroundMark x1="56410" y1="53425" x2="56410" y2="53425"/>
                        <a14:foregroundMark x1="28205" y1="25342" x2="28205" y2="25342"/>
                        <a14:foregroundMark x1="34188" y1="59589" x2="34188" y2="59589"/>
                        <a14:foregroundMark x1="39316" y1="84932" x2="39316" y2="84932"/>
                        <a14:foregroundMark x1="47009" y1="70548" x2="47009" y2="70548"/>
                        <a14:foregroundMark x1="47009" y1="70548" x2="24786" y2="67123"/>
                        <a14:foregroundMark x1="24786" y1="67123" x2="20513" y2="51370"/>
                        <a14:foregroundMark x1="20513" y1="51370" x2="30769" y2="37671"/>
                        <a14:foregroundMark x1="30769" y1="37671" x2="35043" y2="17808"/>
                        <a14:foregroundMark x1="35043" y1="17808" x2="55556" y2="21233"/>
                        <a14:foregroundMark x1="55556" y1="21233" x2="73504" y2="28082"/>
                        <a14:foregroundMark x1="73504" y1="28082" x2="76068" y2="34932"/>
                        <a14:foregroundMark x1="86325" y1="19863" x2="86325" y2="1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751" y="901200"/>
            <a:ext cx="1301749" cy="1621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2B2AE-4226-43DC-A08D-45F64C83F1D9}"/>
              </a:ext>
            </a:extLst>
          </p:cNvPr>
          <p:cNvSpPr txBox="1"/>
          <p:nvPr/>
        </p:nvSpPr>
        <p:spPr>
          <a:xfrm rot="16200000">
            <a:off x="5287766" y="1404963"/>
            <a:ext cx="119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o’clock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5A1DB-F7A8-4068-A31C-7AAB7AA544C1}"/>
              </a:ext>
            </a:extLst>
          </p:cNvPr>
          <p:cNvSpPr txBox="1"/>
          <p:nvPr/>
        </p:nvSpPr>
        <p:spPr>
          <a:xfrm>
            <a:off x="8382000" y="4590552"/>
            <a:ext cx="102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Like this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42C58218-7652-49AF-AB58-A505EA4A5A02}"/>
              </a:ext>
            </a:extLst>
          </p:cNvPr>
          <p:cNvSpPr/>
          <p:nvPr/>
        </p:nvSpPr>
        <p:spPr>
          <a:xfrm rot="19521043">
            <a:off x="6906423" y="5133502"/>
            <a:ext cx="1358625" cy="488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C80EF0-F210-4CC9-B5E4-9CDB475D462B}"/>
              </a:ext>
            </a:extLst>
          </p:cNvPr>
          <p:cNvSpPr/>
          <p:nvPr/>
        </p:nvSpPr>
        <p:spPr>
          <a:xfrm>
            <a:off x="1524000" y="48116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</a:rPr>
              <a:t>Take the petal that says </a:t>
            </a:r>
            <a:r>
              <a:rPr lang="en-GB" sz="2400" b="1" i="1" dirty="0">
                <a:solidFill>
                  <a:srgbClr val="70AD47">
                    <a:lumMod val="75000"/>
                  </a:srgbClr>
                </a:solidFill>
              </a:rPr>
              <a:t>half past </a:t>
            </a:r>
            <a:r>
              <a:rPr lang="en-GB" sz="2400" b="1" dirty="0">
                <a:solidFill>
                  <a:prstClr val="black"/>
                </a:solidFill>
              </a:rPr>
              <a:t>and attach it under the number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6E6C6-F7BA-407B-A519-5FCDE1FF50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836" l="2564" r="94872">
                        <a14:foregroundMark x1="17094" y1="34247" x2="17094" y2="34247"/>
                        <a14:foregroundMark x1="7692" y1="38356" x2="7692" y2="38356"/>
                        <a14:foregroundMark x1="47009" y1="42466" x2="47009" y2="42466"/>
                        <a14:foregroundMark x1="42735" y1="25342" x2="58120" y2="37671"/>
                        <a14:foregroundMark x1="58120" y1="37671" x2="42735" y2="51370"/>
                        <a14:foregroundMark x1="42735" y1="51370" x2="63248" y2="60274"/>
                        <a14:foregroundMark x1="63248" y1="60274" x2="64103" y2="60274"/>
                        <a14:foregroundMark x1="38462" y1="93836" x2="38462" y2="93836"/>
                        <a14:foregroundMark x1="94872" y1="38356" x2="94872" y2="38356"/>
                        <a14:foregroundMark x1="46154" y1="4110" x2="46154" y2="4110"/>
                        <a14:foregroundMark x1="72650" y1="9589" x2="72650" y2="9589"/>
                        <a14:foregroundMark x1="80342" y1="13699" x2="80342" y2="13699"/>
                        <a14:foregroundMark x1="92308" y1="56164" x2="92308" y2="56164"/>
                        <a14:foregroundMark x1="5983" y1="28082" x2="5983" y2="28082"/>
                        <a14:foregroundMark x1="2564" y1="36986" x2="2564" y2="36986"/>
                        <a14:foregroundMark x1="56410" y1="53425" x2="56410" y2="53425"/>
                        <a14:foregroundMark x1="28205" y1="25342" x2="28205" y2="25342"/>
                        <a14:foregroundMark x1="34188" y1="59589" x2="34188" y2="59589"/>
                        <a14:foregroundMark x1="39316" y1="84932" x2="39316" y2="84932"/>
                        <a14:foregroundMark x1="47009" y1="70548" x2="47009" y2="70548"/>
                        <a14:foregroundMark x1="47009" y1="70548" x2="24786" y2="67123"/>
                        <a14:foregroundMark x1="24786" y1="67123" x2="20513" y2="51370"/>
                        <a14:foregroundMark x1="20513" y1="51370" x2="30769" y2="37671"/>
                        <a14:foregroundMark x1="30769" y1="37671" x2="35043" y2="17808"/>
                        <a14:foregroundMark x1="35043" y1="17808" x2="55556" y2="21233"/>
                        <a14:foregroundMark x1="55556" y1="21233" x2="73504" y2="28082"/>
                        <a14:foregroundMark x1="73504" y1="28082" x2="76068" y2="34932"/>
                        <a14:foregroundMark x1="86325" y1="19863" x2="86325" y2="1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61211">
            <a:off x="5214292" y="5263632"/>
            <a:ext cx="1301749" cy="1665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95310-E2EA-4071-8963-30A66454348B}"/>
              </a:ext>
            </a:extLst>
          </p:cNvPr>
          <p:cNvSpPr txBox="1"/>
          <p:nvPr/>
        </p:nvSpPr>
        <p:spPr>
          <a:xfrm rot="16200000">
            <a:off x="5220728" y="5865446"/>
            <a:ext cx="128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half past</a:t>
            </a:r>
          </a:p>
        </p:txBody>
      </p:sp>
    </p:spTree>
    <p:extLst>
      <p:ext uri="{BB962C8B-B14F-4D97-AF65-F5344CB8AC3E}">
        <p14:creationId xmlns:p14="http://schemas.microsoft.com/office/powerpoint/2010/main" val="20379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7D063E9DD0C41BCF5FC0679BE2E6B" ma:contentTypeVersion="10" ma:contentTypeDescription="Create a new document." ma:contentTypeScope="" ma:versionID="d91568ebb61f75384fc67ac49cfbacc2">
  <xsd:schema xmlns:xsd="http://www.w3.org/2001/XMLSchema" xmlns:xs="http://www.w3.org/2001/XMLSchema" xmlns:p="http://schemas.microsoft.com/office/2006/metadata/properties" xmlns:ns3="371434e8-ca9a-48bd-8e11-08b97885e0de" targetNamespace="http://schemas.microsoft.com/office/2006/metadata/properties" ma:root="true" ma:fieldsID="c126b97ce5537d722c5d4564cd1cdedb" ns3:_="">
    <xsd:import namespace="371434e8-ca9a-48bd-8e11-08b97885e0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34e8-ca9a-48bd-8e11-08b97885e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F7A7A0-8593-442B-9332-1979DB26A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34e8-ca9a-48bd-8e11-08b97885e0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4A6D98-6DDB-459B-9259-F6A600E7DA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A28F1-7480-41B9-AD38-023EA958B40E}">
  <ds:schemaRefs>
    <ds:schemaRef ds:uri="http://schemas.microsoft.com/office/infopath/2007/PartnerControls"/>
    <ds:schemaRef ds:uri="371434e8-ca9a-48bd-8e11-08b97885e0d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852</Words>
  <Application>Microsoft Office PowerPoint</Application>
  <PresentationFormat>Widescreen</PresentationFormat>
  <Paragraphs>164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Yulia Lesina</dc:creator>
  <cp:lastModifiedBy>A Lynes</cp:lastModifiedBy>
  <cp:revision>70</cp:revision>
  <dcterms:created xsi:type="dcterms:W3CDTF">2020-05-28T10:38:27Z</dcterms:created>
  <dcterms:modified xsi:type="dcterms:W3CDTF">2020-06-09T11:57:12Z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0x0101004557D063E9DD0C41BCF5FC0679BE2E6B</vt:lpwstr>
  </property>
</Properties>
</file>